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4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75C7D-1A62-4153-9730-CEEC16937A1B}" type="datetimeFigureOut">
              <a:rPr lang="en-US" smtClean="0"/>
              <a:t>10/23/2011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9FE5B-374F-4E22-9EDE-7284A5B7A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2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62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9FE5B-374F-4E22-9EDE-7284A5B7A6A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83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Godliness with Contentment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 Timothy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40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Timothy 6: 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Contentment:</a:t>
            </a:r>
            <a:r>
              <a:rPr lang="en-US" dirty="0"/>
              <a:t>	   satisfaction or ease of mind </a:t>
            </a:r>
            <a:r>
              <a:rPr lang="en-US" sz="2000" dirty="0"/>
              <a:t>						(from </a:t>
            </a:r>
            <a:r>
              <a:rPr lang="en-US" sz="2000" i="1" dirty="0"/>
              <a:t>Dictionary.com</a:t>
            </a:r>
            <a:r>
              <a:rPr lang="en-US" sz="2000" dirty="0"/>
              <a:t>)</a:t>
            </a:r>
          </a:p>
          <a:p>
            <a:r>
              <a:rPr lang="en-US" dirty="0" smtClean="0"/>
              <a:t>Did anyone have to teach you how to complain?</a:t>
            </a:r>
          </a:p>
          <a:p>
            <a:r>
              <a:rPr lang="en-US" dirty="0" smtClean="0"/>
              <a:t>Has anyone here ever had to teach their children to complain?</a:t>
            </a:r>
          </a:p>
          <a:p>
            <a:r>
              <a:rPr lang="en-US" dirty="0" smtClean="0"/>
              <a:t>Lesson:  Discontent comes to us naturally; contentment does not.  </a:t>
            </a:r>
          </a:p>
          <a:p>
            <a:r>
              <a:rPr lang="en-US" dirty="0" smtClean="0"/>
              <a:t>We have to train ourselves to be content, satisfied, at ease with our situation.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0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Timothy 6: 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I.	Counsel to Slaves			6:1-2</a:t>
            </a:r>
          </a:p>
          <a:p>
            <a:pPr marL="0" indent="0">
              <a:buNone/>
            </a:pPr>
            <a:r>
              <a:rPr lang="en-US" dirty="0"/>
              <a:t>II.	The False Prosperity Gospel		6:3-10</a:t>
            </a:r>
          </a:p>
          <a:p>
            <a:pPr marL="0" indent="0">
              <a:buNone/>
            </a:pPr>
            <a:r>
              <a:rPr lang="en-US" dirty="0"/>
              <a:t>III.	Counsel to Timothy			6:11-16</a:t>
            </a:r>
          </a:p>
          <a:p>
            <a:pPr marL="0" indent="0">
              <a:buNone/>
            </a:pPr>
            <a:r>
              <a:rPr lang="en-US" dirty="0"/>
              <a:t>IV.	Counsel to the Rich			6:17-19</a:t>
            </a:r>
          </a:p>
          <a:p>
            <a:pPr marL="0" indent="0">
              <a:buNone/>
            </a:pPr>
            <a:r>
              <a:rPr lang="en-US" dirty="0"/>
              <a:t>V.	Last Words on Gnosticism		6:20-21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5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Counsel to </a:t>
            </a:r>
            <a:r>
              <a:rPr lang="en-US" dirty="0" smtClean="0"/>
              <a:t>Slaves		6:1-2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Paul is not so much defending slavery as an institution, but dealing with the realities of his time and place.</a:t>
            </a:r>
          </a:p>
          <a:p>
            <a:r>
              <a:rPr lang="en-US" dirty="0" smtClean="0"/>
              <a:t>In </a:t>
            </a:r>
            <a:r>
              <a:rPr lang="en-US" dirty="0"/>
              <a:t>the Roman world as many as </a:t>
            </a:r>
            <a:r>
              <a:rPr lang="en-US" dirty="0" smtClean="0"/>
              <a:t>a third to a half of the </a:t>
            </a:r>
            <a:r>
              <a:rPr lang="en-US" dirty="0"/>
              <a:t>people </a:t>
            </a:r>
            <a:r>
              <a:rPr lang="en-US" dirty="0" smtClean="0"/>
              <a:t>in some places were </a:t>
            </a:r>
            <a:r>
              <a:rPr lang="en-US" dirty="0"/>
              <a:t>slaves. </a:t>
            </a:r>
          </a:p>
          <a:p>
            <a:r>
              <a:rPr lang="en-US" dirty="0"/>
              <a:t>Many of these slaves eventually received their freedom and became Roman citizens.  (Felix in Acts 24 is an extreme case as he was a former slave who later became a governor</a:t>
            </a:r>
            <a:r>
              <a:rPr lang="en-US" dirty="0" smtClean="0"/>
              <a:t>.)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33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Counsel to </a:t>
            </a:r>
            <a:r>
              <a:rPr lang="en-US" dirty="0" smtClean="0"/>
              <a:t>Slaves		6:1-2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New Testament doesn’t attack this cultural norm head on.  </a:t>
            </a:r>
          </a:p>
          <a:p>
            <a:pPr lvl="0"/>
            <a:r>
              <a:rPr lang="en-US" dirty="0" smtClean="0"/>
              <a:t>Slavery </a:t>
            </a:r>
            <a:r>
              <a:rPr lang="en-US" dirty="0"/>
              <a:t>was </a:t>
            </a:r>
            <a:r>
              <a:rPr lang="en-US" dirty="0" smtClean="0"/>
              <a:t>made </a:t>
            </a:r>
            <a:r>
              <a:rPr lang="en-US" dirty="0"/>
              <a:t>illegal </a:t>
            </a:r>
            <a:r>
              <a:rPr lang="en-US" dirty="0" smtClean="0"/>
              <a:t>once most </a:t>
            </a:r>
            <a:r>
              <a:rPr lang="en-US" dirty="0"/>
              <a:t>people accepted Christian </a:t>
            </a:r>
            <a:r>
              <a:rPr lang="en-US" dirty="0" smtClean="0"/>
              <a:t>values regarding our basic equality before God.</a:t>
            </a:r>
          </a:p>
          <a:p>
            <a:pPr lvl="0"/>
            <a:r>
              <a:rPr lang="en-US" dirty="0" smtClean="0"/>
              <a:t>For the present, we have this encouragement to be the best workers we can be wherever we are right now.</a:t>
            </a:r>
          </a:p>
          <a:p>
            <a:pPr lvl="0"/>
            <a:r>
              <a:rPr lang="en-US" dirty="0" smtClean="0"/>
              <a:t>Also see the study notes from </a:t>
            </a:r>
            <a:r>
              <a:rPr lang="en-US" b="1" dirty="0" smtClean="0">
                <a:solidFill>
                  <a:srgbClr val="FFFF00"/>
                </a:solidFill>
              </a:rPr>
              <a:t>Col 3:18 – 4:1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3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False Prosperity </a:t>
            </a:r>
            <a:r>
              <a:rPr lang="en-US" dirty="0" smtClean="0"/>
              <a:t>Gospel         6:3-10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a religious “prosperity gospel” – a false view of the Christian faith that teaches the very thing Paul condemns in v. 5.</a:t>
            </a:r>
          </a:p>
          <a:p>
            <a:r>
              <a:rPr lang="en-US" dirty="0" smtClean="0"/>
              <a:t>There is also a secular false gospel that ignores the spiritual altogether and encourages us to find our happiness in wealth or material possessions.  </a:t>
            </a:r>
          </a:p>
          <a:p>
            <a:r>
              <a:rPr lang="en-US" dirty="0" smtClean="0"/>
              <a:t>AKA: “He who dies with the most toys wins.”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Don’t </a:t>
            </a:r>
            <a:r>
              <a:rPr lang="en-US" b="1" i="1" dirty="0" smtClean="0">
                <a:solidFill>
                  <a:srgbClr val="00B0F0"/>
                </a:solidFill>
              </a:rPr>
              <a:t>buy into </a:t>
            </a:r>
            <a:r>
              <a:rPr lang="en-US" dirty="0" smtClean="0">
                <a:solidFill>
                  <a:srgbClr val="00B0F0"/>
                </a:solidFill>
              </a:rPr>
              <a:t>this. </a:t>
            </a:r>
            <a:r>
              <a:rPr lang="en-US" i="1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(Groans allowed.)</a:t>
            </a:r>
          </a:p>
        </p:txBody>
      </p:sp>
    </p:spTree>
    <p:extLst>
      <p:ext uri="{BB962C8B-B14F-4D97-AF65-F5344CB8AC3E}">
        <p14:creationId xmlns:p14="http://schemas.microsoft.com/office/powerpoint/2010/main" val="221903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False Prosperity </a:t>
            </a:r>
            <a:r>
              <a:rPr lang="en-US" dirty="0" smtClean="0"/>
              <a:t>Gospel         6:3-10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See </a:t>
            </a:r>
            <a:r>
              <a:rPr lang="en-US" b="1" dirty="0">
                <a:solidFill>
                  <a:srgbClr val="FFFF00"/>
                </a:solidFill>
              </a:rPr>
              <a:t>Luke 16:13</a:t>
            </a:r>
          </a:p>
          <a:p>
            <a:r>
              <a:rPr lang="en-US" i="1" dirty="0" smtClean="0">
                <a:solidFill>
                  <a:srgbClr val="00B0F0"/>
                </a:solidFill>
              </a:rPr>
              <a:t>“</a:t>
            </a:r>
            <a:r>
              <a:rPr lang="en-US" i="1" dirty="0">
                <a:solidFill>
                  <a:srgbClr val="00B0F0"/>
                </a:solidFill>
              </a:rPr>
              <a:t>Many people give lip service to the maxim that ‘money can’t buy you happiness’, but most give life-service to the hope that it just might, after all.”	(N.T. Wright)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05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False Prosperity </a:t>
            </a:r>
            <a:r>
              <a:rPr lang="en-US" dirty="0" smtClean="0"/>
              <a:t>Gospel         6:3-10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answer to greed is contentment.</a:t>
            </a:r>
          </a:p>
          <a:p>
            <a:r>
              <a:rPr lang="en-US" dirty="0" smtClean="0"/>
              <a:t>See the following: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Hebrews 13:5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Philippians 4:11-13</a:t>
            </a:r>
          </a:p>
          <a:p>
            <a:r>
              <a:rPr lang="en-US" dirty="0"/>
              <a:t>Take note that it is not money in itself that is the problem.  It is the love of money.</a:t>
            </a:r>
          </a:p>
          <a:p>
            <a:r>
              <a:rPr lang="en-US" dirty="0" smtClean="0"/>
              <a:t>Some people have the ability to gain plenty of earthly riches without succumbing to greed.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5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6:11	Six things to pursue instead of pride and the love of money:</a:t>
            </a:r>
            <a:endParaRPr lang="en-US" dirty="0"/>
          </a:p>
          <a:p>
            <a:r>
              <a:rPr lang="en-US" b="1" i="1" dirty="0" smtClean="0">
                <a:solidFill>
                  <a:srgbClr val="00B0F0"/>
                </a:solidFill>
              </a:rPr>
              <a:t>Righteousness</a:t>
            </a:r>
            <a:r>
              <a:rPr lang="en-US" dirty="0"/>
              <a:t>	</a:t>
            </a:r>
            <a:r>
              <a:rPr lang="en-US" dirty="0" smtClean="0"/>
              <a:t>integrity</a:t>
            </a:r>
            <a:r>
              <a:rPr lang="en-US" dirty="0"/>
              <a:t>, virtue, purity of life, rightness, correctness of thinking, feeling, and acting</a:t>
            </a:r>
          </a:p>
          <a:p>
            <a:r>
              <a:rPr lang="en-US" b="1" i="1" dirty="0">
                <a:solidFill>
                  <a:srgbClr val="00B0F0"/>
                </a:solidFill>
              </a:rPr>
              <a:t>Godliness</a:t>
            </a:r>
            <a:r>
              <a:rPr lang="en-US" b="1" dirty="0">
                <a:solidFill>
                  <a:srgbClr val="00B0F0"/>
                </a:solidFill>
              </a:rPr>
              <a:t>	</a:t>
            </a:r>
            <a:r>
              <a:rPr lang="en-US" dirty="0" smtClean="0"/>
              <a:t>reverence</a:t>
            </a:r>
            <a:r>
              <a:rPr lang="en-US" dirty="0"/>
              <a:t>, respect, piety </a:t>
            </a:r>
          </a:p>
          <a:p>
            <a:r>
              <a:rPr lang="en-US" b="1" i="1" dirty="0">
                <a:solidFill>
                  <a:srgbClr val="00B0F0"/>
                </a:solidFill>
              </a:rPr>
              <a:t>Faith</a:t>
            </a:r>
            <a:r>
              <a:rPr lang="en-US" dirty="0"/>
              <a:t>	belief, conviction, persuasion, also fidelity or </a:t>
            </a:r>
            <a:r>
              <a:rPr lang="en-US" dirty="0" smtClean="0"/>
              <a:t>faithfulness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2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6:11	Six things to pursue instead of pride and the love of money:</a:t>
            </a:r>
          </a:p>
          <a:p>
            <a:pPr lvl="0"/>
            <a:r>
              <a:rPr lang="en-US" b="1" i="1" dirty="0" smtClean="0">
                <a:solidFill>
                  <a:srgbClr val="00B0F0"/>
                </a:solidFill>
              </a:rPr>
              <a:t>Love</a:t>
            </a:r>
            <a:r>
              <a:rPr lang="en-US" i="1" dirty="0"/>
              <a:t>	</a:t>
            </a:r>
            <a:r>
              <a:rPr lang="en-US" dirty="0"/>
              <a:t>this is “agape” love.</a:t>
            </a:r>
          </a:p>
          <a:p>
            <a:pPr lvl="0"/>
            <a:r>
              <a:rPr lang="en-US" b="1" i="1" dirty="0">
                <a:solidFill>
                  <a:srgbClr val="00B0F0"/>
                </a:solidFill>
              </a:rPr>
              <a:t>Patience</a:t>
            </a:r>
            <a:r>
              <a:rPr lang="en-US" i="1" dirty="0"/>
              <a:t>	</a:t>
            </a:r>
            <a:r>
              <a:rPr lang="en-US" i="1" dirty="0" smtClean="0"/>
              <a:t>	</a:t>
            </a:r>
            <a:r>
              <a:rPr lang="en-US" dirty="0" smtClean="0"/>
              <a:t>cheerful </a:t>
            </a:r>
            <a:r>
              <a:rPr lang="en-US" dirty="0"/>
              <a:t>endurance</a:t>
            </a:r>
          </a:p>
          <a:p>
            <a:pPr lvl="0"/>
            <a:r>
              <a:rPr lang="en-US" b="1" i="1" dirty="0">
                <a:solidFill>
                  <a:srgbClr val="00B0F0"/>
                </a:solidFill>
              </a:rPr>
              <a:t>Gentleness</a:t>
            </a:r>
            <a:r>
              <a:rPr lang="en-US" dirty="0"/>
              <a:t>	humility, mildness or </a:t>
            </a:r>
            <a:r>
              <a:rPr lang="en-US" dirty="0" smtClean="0"/>
              <a:t>meekness</a:t>
            </a:r>
          </a:p>
          <a:p>
            <a:r>
              <a:rPr lang="en-US" i="1" dirty="0" smtClean="0">
                <a:solidFill>
                  <a:srgbClr val="00B0F0"/>
                </a:solidFill>
              </a:rPr>
              <a:t>“</a:t>
            </a:r>
            <a:r>
              <a:rPr lang="en-US" i="1" dirty="0">
                <a:solidFill>
                  <a:srgbClr val="00B0F0"/>
                </a:solidFill>
              </a:rPr>
              <a:t>If your theology doesn’t change your behavior it will never change your destiny</a:t>
            </a:r>
            <a:r>
              <a:rPr lang="en-US" i="1" dirty="0" smtClean="0">
                <a:solidFill>
                  <a:srgbClr val="00B0F0"/>
                </a:solidFill>
              </a:rPr>
              <a:t>.”  (Charles Spurgeon)</a:t>
            </a:r>
            <a:endParaRPr lang="en-US" i="1" dirty="0">
              <a:solidFill>
                <a:srgbClr val="00B0F0"/>
              </a:solidFill>
            </a:endParaRP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83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6:12	</a:t>
            </a:r>
            <a:r>
              <a:rPr lang="en-US" b="1" dirty="0" smtClean="0">
                <a:solidFill>
                  <a:srgbClr val="00B0F0"/>
                </a:solidFill>
              </a:rPr>
              <a:t>Fight the good fight of faith.</a:t>
            </a:r>
          </a:p>
          <a:p>
            <a:pPr lvl="0"/>
            <a:r>
              <a:rPr lang="en-US" dirty="0" smtClean="0"/>
              <a:t>Living the Christian life takes effort.  While Christ’s yoke is easy and His burden is light, it’s still a yoke – and a yoke implies that some kind of work is getting done.</a:t>
            </a:r>
          </a:p>
          <a:p>
            <a:pPr lvl="0"/>
            <a:r>
              <a:rPr lang="en-US" dirty="0" smtClean="0"/>
              <a:t>Paul here describes it as a fight.  It’s a joyful victorious fight, but it still involves rejecting the values of this world and a willingness to identify with Christ when that is not fun.</a:t>
            </a:r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6:13-16	</a:t>
            </a:r>
            <a:r>
              <a:rPr lang="en-US" b="1" dirty="0" smtClean="0">
                <a:solidFill>
                  <a:srgbClr val="00B0F0"/>
                </a:solidFill>
              </a:rPr>
              <a:t>Keep this commandment.</a:t>
            </a:r>
          </a:p>
          <a:p>
            <a:pPr lvl="0"/>
            <a:r>
              <a:rPr lang="en-US" dirty="0" smtClean="0"/>
              <a:t>Timothy was not to allowed to give up until Jesus Christ appeared.</a:t>
            </a:r>
          </a:p>
          <a:p>
            <a:pPr lvl="0"/>
            <a:r>
              <a:rPr lang="en-US" dirty="0" smtClean="0"/>
              <a:t>Have you made that kind of commitment?</a:t>
            </a:r>
          </a:p>
          <a:p>
            <a:pPr lvl="0"/>
            <a:r>
              <a:rPr lang="en-US" dirty="0" smtClean="0"/>
              <a:t>You will never be able to do so in your own strength or ability.</a:t>
            </a:r>
          </a:p>
          <a:p>
            <a:pPr lvl="0"/>
            <a:r>
              <a:rPr lang="en-US" dirty="0" smtClean="0"/>
              <a:t>But by trusting in God to strengthen you when you are weary and ready to cave in, you can be as faithful as Timothy was.</a:t>
            </a:r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83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The Bible doesn’t give us any information about the death of Timothy.</a:t>
            </a:r>
          </a:p>
          <a:p>
            <a:pPr lvl="0"/>
            <a:r>
              <a:rPr lang="en-US" dirty="0" smtClean="0"/>
              <a:t>Tradition tells us that it took </a:t>
            </a:r>
            <a:r>
              <a:rPr lang="en-US" dirty="0"/>
              <a:t>place in </a:t>
            </a:r>
            <a:r>
              <a:rPr lang="en-US" dirty="0" smtClean="0"/>
              <a:t>Ephesus.</a:t>
            </a:r>
          </a:p>
          <a:p>
            <a:pPr lvl="0"/>
            <a:r>
              <a:rPr lang="en-US" dirty="0" smtClean="0"/>
              <a:t>At an annual </a:t>
            </a:r>
            <a:r>
              <a:rPr lang="en-US" dirty="0"/>
              <a:t>festival procession in honor of </a:t>
            </a:r>
            <a:r>
              <a:rPr lang="en-US" dirty="0" smtClean="0"/>
              <a:t>pagan gods, Timothy took the opportunity to preach Jesus to them. </a:t>
            </a:r>
          </a:p>
          <a:p>
            <a:pPr lvl="0"/>
            <a:r>
              <a:rPr lang="en-US" dirty="0" smtClean="0"/>
              <a:t>An angry mob fell </a:t>
            </a:r>
            <a:r>
              <a:rPr lang="en-US" dirty="0"/>
              <a:t>on him in anger, </a:t>
            </a:r>
            <a:r>
              <a:rPr lang="en-US" dirty="0" smtClean="0"/>
              <a:t>and murdered </a:t>
            </a:r>
            <a:r>
              <a:rPr lang="en-US" dirty="0"/>
              <a:t>him with stones and </a:t>
            </a:r>
            <a:r>
              <a:rPr lang="en-US" dirty="0" smtClean="0"/>
              <a:t>clubs.</a:t>
            </a:r>
            <a:endParaRPr lang="en-US" dirty="0"/>
          </a:p>
          <a:p>
            <a:pPr lvl="0"/>
            <a:r>
              <a:rPr lang="en-US" dirty="0" smtClean="0"/>
              <a:t>Timothy remained faithful to the very end.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2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While we are on the subject, what would it take to get you to give up the fight of faith?</a:t>
            </a:r>
          </a:p>
          <a:p>
            <a:pPr lvl="1"/>
            <a:r>
              <a:rPr lang="en-US" dirty="0" smtClean="0"/>
              <a:t>Discouragement?</a:t>
            </a:r>
          </a:p>
          <a:p>
            <a:pPr lvl="1"/>
            <a:r>
              <a:rPr lang="en-US" dirty="0" smtClean="0"/>
              <a:t>Temptation?</a:t>
            </a:r>
          </a:p>
          <a:p>
            <a:pPr lvl="1"/>
            <a:r>
              <a:rPr lang="en-US" dirty="0" smtClean="0"/>
              <a:t>A bad day at work?</a:t>
            </a:r>
          </a:p>
          <a:p>
            <a:pPr lvl="1"/>
            <a:r>
              <a:rPr lang="en-US" dirty="0" smtClean="0"/>
              <a:t>Bad news about a family member or friend?</a:t>
            </a:r>
          </a:p>
          <a:p>
            <a:pPr lvl="1"/>
            <a:r>
              <a:rPr lang="en-US" dirty="0" smtClean="0"/>
              <a:t>Peer pressure?</a:t>
            </a:r>
          </a:p>
          <a:p>
            <a:pPr lvl="1"/>
            <a:r>
              <a:rPr lang="en-US" dirty="0" smtClean="0"/>
              <a:t>Or is your relationship with Jesus firm?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7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Timothy		</a:t>
            </a:r>
            <a:r>
              <a:rPr lang="en-US" dirty="0" smtClean="0"/>
              <a:t>6:11-16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6:15-16	If we understand who Jesus really is we will be better equipped to fight the good fight of faith.</a:t>
            </a:r>
          </a:p>
          <a:p>
            <a:pPr lvl="0"/>
            <a:r>
              <a:rPr lang="en-US" dirty="0" smtClean="0"/>
              <a:t>He is not the baby in the manger any more.</a:t>
            </a:r>
          </a:p>
          <a:p>
            <a:pPr lvl="0"/>
            <a:r>
              <a:rPr lang="en-US" dirty="0" smtClean="0"/>
              <a:t>Let’s read </a:t>
            </a:r>
            <a:r>
              <a:rPr lang="en-US" b="1" dirty="0" smtClean="0">
                <a:solidFill>
                  <a:srgbClr val="FFFF00"/>
                </a:solidFill>
              </a:rPr>
              <a:t>6:15-16 </a:t>
            </a:r>
            <a:r>
              <a:rPr lang="en-US" dirty="0" smtClean="0"/>
              <a:t>slowly and carefully one more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2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the Rich		6:17-19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rgbClr val="00B0F0"/>
                </a:solidFill>
              </a:rPr>
              <a:t>In this present age</a:t>
            </a:r>
            <a:r>
              <a:rPr lang="en-US" dirty="0"/>
              <a:t>	</a:t>
            </a:r>
            <a:r>
              <a:rPr lang="en-US" dirty="0" smtClean="0"/>
              <a:t>Riches now provide no guarantee of riches in the age to come.</a:t>
            </a:r>
          </a:p>
          <a:p>
            <a:pPr lvl="0"/>
            <a:r>
              <a:rPr lang="en-US" b="1" dirty="0" smtClean="0">
                <a:solidFill>
                  <a:srgbClr val="00B0F0"/>
                </a:solidFill>
              </a:rPr>
              <a:t>Not to be haughty</a:t>
            </a:r>
            <a:r>
              <a:rPr lang="en-US" dirty="0" smtClean="0"/>
              <a:t>	Pride is usually a very real temptation to those who are wealthy.  It can be easy to think you deserve all you have.</a:t>
            </a:r>
          </a:p>
          <a:p>
            <a:pPr lvl="0"/>
            <a:r>
              <a:rPr lang="en-US" b="1" dirty="0" smtClean="0">
                <a:solidFill>
                  <a:srgbClr val="00B0F0"/>
                </a:solidFill>
              </a:rPr>
              <a:t>Not to trust in uncertain riches</a:t>
            </a:r>
            <a:r>
              <a:rPr lang="en-US" dirty="0" smtClean="0"/>
              <a:t>   </a:t>
            </a:r>
            <a:r>
              <a:rPr lang="en-US" dirty="0" err="1" smtClean="0"/>
              <a:t>Riches</a:t>
            </a:r>
            <a:r>
              <a:rPr lang="en-US" dirty="0" smtClean="0"/>
              <a:t> give the illusion of certainty.  Only Jesus provides a firm and lasting foundation.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42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Counsel to the Rich		6:17-19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>
                <a:solidFill>
                  <a:srgbClr val="00B0F0"/>
                </a:solidFill>
              </a:rPr>
              <a:t>Let them </a:t>
            </a:r>
            <a:r>
              <a:rPr lang="en-US" b="1" dirty="0">
                <a:solidFill>
                  <a:srgbClr val="00B0F0"/>
                </a:solidFill>
              </a:rPr>
              <a:t>do good, </a:t>
            </a:r>
            <a:r>
              <a:rPr lang="en-US" b="1" dirty="0" smtClean="0">
                <a:solidFill>
                  <a:srgbClr val="00B0F0"/>
                </a:solidFill>
              </a:rPr>
              <a:t>… be </a:t>
            </a:r>
            <a:r>
              <a:rPr lang="en-US" b="1" dirty="0">
                <a:solidFill>
                  <a:srgbClr val="00B0F0"/>
                </a:solidFill>
              </a:rPr>
              <a:t>rich in good works </a:t>
            </a:r>
            <a:r>
              <a:rPr lang="en-US" dirty="0" smtClean="0"/>
              <a:t>Rich people can often do more good than others because they have the means to do so.</a:t>
            </a:r>
          </a:p>
          <a:p>
            <a:pPr lvl="0"/>
            <a:r>
              <a:rPr lang="en-US" b="1" dirty="0" smtClean="0">
                <a:solidFill>
                  <a:srgbClr val="00B0F0"/>
                </a:solidFill>
              </a:rPr>
              <a:t>Be ready to give</a:t>
            </a:r>
            <a:r>
              <a:rPr lang="en-US" dirty="0" smtClean="0"/>
              <a:t>   They may be able to give more than others – a very good investment.</a:t>
            </a:r>
          </a:p>
          <a:p>
            <a:pPr lvl="0"/>
            <a:r>
              <a:rPr lang="en-US" b="1" dirty="0" smtClean="0">
                <a:solidFill>
                  <a:srgbClr val="00B0F0"/>
                </a:solidFill>
              </a:rPr>
              <a:t>Be willing to share</a:t>
            </a:r>
            <a:r>
              <a:rPr lang="en-US" dirty="0" smtClean="0"/>
              <a:t>	Those lacking in means can benefit from the wealthier brother or sister sharing what they have.</a:t>
            </a:r>
          </a:p>
          <a:p>
            <a:pPr lvl="0"/>
            <a:r>
              <a:rPr lang="en-US" dirty="0" smtClean="0"/>
              <a:t>Read </a:t>
            </a:r>
            <a:r>
              <a:rPr lang="en-US" b="1" dirty="0" smtClean="0">
                <a:solidFill>
                  <a:srgbClr val="FFFF00"/>
                </a:solidFill>
              </a:rPr>
              <a:t>6:19</a:t>
            </a:r>
            <a:r>
              <a:rPr lang="en-US" dirty="0" smtClean="0"/>
              <a:t> again to see the ultimate result.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42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Last Words on </a:t>
            </a:r>
            <a:r>
              <a:rPr lang="en-US" dirty="0" smtClean="0"/>
              <a:t>Gnosticism   6:20-21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>
                <a:solidFill>
                  <a:srgbClr val="00B0F0"/>
                </a:solidFill>
              </a:rPr>
              <a:t>Knowledge </a:t>
            </a:r>
            <a:r>
              <a:rPr lang="en-US" dirty="0"/>
              <a:t>in v.20 is </a:t>
            </a:r>
            <a:r>
              <a:rPr lang="en-US" i="1" dirty="0">
                <a:solidFill>
                  <a:srgbClr val="00B0F0"/>
                </a:solidFill>
              </a:rPr>
              <a:t>gnosis</a:t>
            </a:r>
            <a:r>
              <a:rPr lang="en-US" i="1" dirty="0"/>
              <a:t>, </a:t>
            </a:r>
            <a:r>
              <a:rPr lang="en-US" dirty="0"/>
              <a:t>from which the </a:t>
            </a:r>
            <a:r>
              <a:rPr lang="en-US" i="1" dirty="0" smtClean="0">
                <a:solidFill>
                  <a:srgbClr val="00B0F0"/>
                </a:solidFill>
              </a:rPr>
              <a:t>Gnostics</a:t>
            </a:r>
            <a:r>
              <a:rPr lang="en-US" dirty="0" smtClean="0"/>
              <a:t> </a:t>
            </a:r>
            <a:r>
              <a:rPr lang="en-US" dirty="0"/>
              <a:t>got their name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At this point </a:t>
            </a:r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diverse group </a:t>
            </a:r>
            <a:r>
              <a:rPr lang="en-US" dirty="0" smtClean="0"/>
              <a:t>would have been in their very early stages.</a:t>
            </a:r>
            <a:endParaRPr lang="en-US" dirty="0"/>
          </a:p>
          <a:p>
            <a:pPr lvl="0"/>
            <a:r>
              <a:rPr lang="en-US" dirty="0" smtClean="0"/>
              <a:t>They practiced </a:t>
            </a:r>
            <a:r>
              <a:rPr lang="en-US" dirty="0"/>
              <a:t>a strange, </a:t>
            </a:r>
            <a:r>
              <a:rPr lang="en-US" dirty="0" smtClean="0"/>
              <a:t>incongruous mix </a:t>
            </a:r>
            <a:r>
              <a:rPr lang="en-US" dirty="0"/>
              <a:t>of:</a:t>
            </a:r>
          </a:p>
          <a:p>
            <a:pPr lvl="1"/>
            <a:r>
              <a:rPr lang="en-US" dirty="0"/>
              <a:t>Christianity</a:t>
            </a:r>
          </a:p>
          <a:p>
            <a:pPr lvl="1"/>
            <a:r>
              <a:rPr lang="en-US" dirty="0"/>
              <a:t>Jewish legalism</a:t>
            </a:r>
          </a:p>
          <a:p>
            <a:pPr lvl="1"/>
            <a:r>
              <a:rPr lang="en-US" dirty="0"/>
              <a:t>Greek philosophy</a:t>
            </a:r>
          </a:p>
          <a:p>
            <a:pPr lvl="1"/>
            <a:r>
              <a:rPr lang="en-US" dirty="0"/>
              <a:t>Eastern mysticism</a:t>
            </a:r>
          </a:p>
        </p:txBody>
      </p:sp>
    </p:spTree>
    <p:extLst>
      <p:ext uri="{BB962C8B-B14F-4D97-AF65-F5344CB8AC3E}">
        <p14:creationId xmlns:p14="http://schemas.microsoft.com/office/powerpoint/2010/main" val="125278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Last Words on </a:t>
            </a:r>
            <a:r>
              <a:rPr lang="en-US" dirty="0" smtClean="0"/>
              <a:t>Gnosticism   6:20-21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There is still a lot of nonsense out there that the Christian really needs to avoid.</a:t>
            </a:r>
          </a:p>
          <a:p>
            <a:pPr lvl="0"/>
            <a:r>
              <a:rPr lang="en-US" dirty="0" smtClean="0"/>
              <a:t>There are old temptations to fall back into.</a:t>
            </a:r>
          </a:p>
          <a:p>
            <a:pPr lvl="0"/>
            <a:r>
              <a:rPr lang="en-US" dirty="0" smtClean="0"/>
              <a:t>There are new winds of doctrine blowing through the church that we may find attractive.</a:t>
            </a:r>
          </a:p>
          <a:p>
            <a:pPr lvl="0"/>
            <a:r>
              <a:rPr lang="en-US" dirty="0" smtClean="0"/>
              <a:t>Don’t let anything cause you to stray from a biblical faith or a life of devotion to Jesus.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4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Conclusions: </a:t>
            </a:r>
            <a:br>
              <a:rPr lang="en-US" dirty="0" smtClean="0"/>
            </a:br>
            <a:r>
              <a:rPr lang="en-US" dirty="0" smtClean="0"/>
              <a:t>Godliness </a:t>
            </a:r>
            <a:r>
              <a:rPr lang="en-US" dirty="0"/>
              <a:t>with </a:t>
            </a:r>
            <a:r>
              <a:rPr lang="en-US" dirty="0" smtClean="0"/>
              <a:t>Contentment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>
                <a:solidFill>
                  <a:srgbClr val="00B0F0"/>
                </a:solidFill>
              </a:rPr>
              <a:t>Contentment:</a:t>
            </a:r>
            <a:r>
              <a:rPr lang="en-US" dirty="0" smtClean="0"/>
              <a:t>	   satisfaction or ease of mind </a:t>
            </a:r>
            <a:r>
              <a:rPr lang="en-US" sz="2000" dirty="0" smtClean="0"/>
              <a:t>						(from </a:t>
            </a:r>
            <a:r>
              <a:rPr lang="en-US" sz="2000" i="1" dirty="0" smtClean="0"/>
              <a:t>Dictionary.com</a:t>
            </a:r>
            <a:r>
              <a:rPr lang="en-US" sz="2000" dirty="0" smtClean="0"/>
              <a:t>)</a:t>
            </a:r>
          </a:p>
          <a:p>
            <a:pPr lvl="0"/>
            <a:r>
              <a:rPr lang="en-US" dirty="0" smtClean="0"/>
              <a:t>Contentment does not rule out improving your position; it does rule out anxiety over it.</a:t>
            </a:r>
          </a:p>
          <a:p>
            <a:pPr lvl="0"/>
            <a:r>
              <a:rPr lang="en-US" dirty="0" smtClean="0"/>
              <a:t>Four forms of contentment in this chapter: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Contentment with our work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Contentment with our income level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Contentment with a biblical life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Contentment with a biblical faith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5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Conclusions: </a:t>
            </a:r>
            <a:br>
              <a:rPr lang="en-US" dirty="0" smtClean="0"/>
            </a:br>
            <a:r>
              <a:rPr lang="en-US" dirty="0" smtClean="0"/>
              <a:t>Godliness </a:t>
            </a:r>
            <a:r>
              <a:rPr lang="en-US" dirty="0"/>
              <a:t>with </a:t>
            </a:r>
            <a:r>
              <a:rPr lang="en-US" dirty="0" smtClean="0"/>
              <a:t>Contentment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A final word to those who are poor:</a:t>
            </a:r>
          </a:p>
          <a:p>
            <a:pPr lvl="0"/>
            <a:r>
              <a:rPr lang="en-US" dirty="0" smtClean="0"/>
              <a:t>We can allow ourselves to make a distinction between the Lord’s poor and the devil’s poor.</a:t>
            </a:r>
          </a:p>
          <a:p>
            <a:pPr lvl="0"/>
            <a:r>
              <a:rPr lang="en-US" dirty="0" smtClean="0"/>
              <a:t>The devil’s poor are those who are poor through their own laziness, foolishness or debauchery.  </a:t>
            </a:r>
          </a:p>
          <a:p>
            <a:pPr lvl="0"/>
            <a:r>
              <a:rPr lang="en-US" dirty="0" smtClean="0"/>
              <a:t>This passage has </a:t>
            </a:r>
            <a:r>
              <a:rPr lang="en-US" dirty="0" smtClean="0"/>
              <a:t>little </a:t>
            </a:r>
            <a:r>
              <a:rPr lang="en-US" dirty="0" smtClean="0"/>
              <a:t>to say to them except “Repent and turn to Jesus.”</a:t>
            </a:r>
          </a:p>
        </p:txBody>
      </p:sp>
    </p:spTree>
    <p:extLst>
      <p:ext uri="{BB962C8B-B14F-4D97-AF65-F5344CB8AC3E}">
        <p14:creationId xmlns:p14="http://schemas.microsoft.com/office/powerpoint/2010/main" val="157198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Conclusions: </a:t>
            </a:r>
            <a:br>
              <a:rPr lang="en-US" dirty="0" smtClean="0"/>
            </a:br>
            <a:r>
              <a:rPr lang="en-US" dirty="0" smtClean="0"/>
              <a:t>Godliness </a:t>
            </a:r>
            <a:r>
              <a:rPr lang="en-US" dirty="0"/>
              <a:t>with </a:t>
            </a:r>
            <a:r>
              <a:rPr lang="en-US" dirty="0" smtClean="0"/>
              <a:t>Contentment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The Lord’s poor try with all their might to be faithful and work hard – yet things still come out badly.  </a:t>
            </a:r>
            <a:endParaRPr lang="en-US" dirty="0" smtClean="0"/>
          </a:p>
          <a:p>
            <a:pPr lvl="0"/>
            <a:r>
              <a:rPr lang="en-US" dirty="0" smtClean="0"/>
              <a:t>To these we say the following:</a:t>
            </a:r>
          </a:p>
          <a:p>
            <a:pPr lvl="1"/>
            <a:r>
              <a:rPr lang="en-US" dirty="0" smtClean="0"/>
              <a:t>Don’t </a:t>
            </a:r>
            <a:r>
              <a:rPr lang="en-US" dirty="0"/>
              <a:t>give up.  </a:t>
            </a:r>
            <a:endParaRPr lang="en-US" dirty="0" smtClean="0"/>
          </a:p>
          <a:p>
            <a:pPr lvl="1"/>
            <a:r>
              <a:rPr lang="en-US" dirty="0" smtClean="0"/>
              <a:t>Be content</a:t>
            </a:r>
            <a:r>
              <a:rPr lang="en-US" dirty="0"/>
              <a:t> </a:t>
            </a:r>
            <a:r>
              <a:rPr lang="en-US" dirty="0" smtClean="0"/>
              <a:t>– though this will not come naturally.</a:t>
            </a:r>
          </a:p>
          <a:p>
            <a:pPr lvl="1"/>
            <a:r>
              <a:rPr lang="en-US" dirty="0"/>
              <a:t>Stay </a:t>
            </a:r>
            <a:r>
              <a:rPr lang="en-US" dirty="0" smtClean="0"/>
              <a:t>faithful</a:t>
            </a:r>
            <a:r>
              <a:rPr lang="en-US" dirty="0"/>
              <a:t> </a:t>
            </a:r>
            <a:r>
              <a:rPr lang="en-US" dirty="0" smtClean="0"/>
              <a:t>to Jesus.</a:t>
            </a:r>
          </a:p>
          <a:p>
            <a:pPr lvl="1"/>
            <a:r>
              <a:rPr lang="en-US" dirty="0" smtClean="0"/>
              <a:t>Your rewards may not be seen in this present life but they will be obvious to all in the age to come.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40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827</Words>
  <Application>Microsoft Office PowerPoint</Application>
  <PresentationFormat>On-screen Show (4:3)</PresentationFormat>
  <Paragraphs>141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Godliness with Contentment</vt:lpstr>
      <vt:lpstr>1 Timothy 6:  Introduction</vt:lpstr>
      <vt:lpstr>1 Timothy 6:  Outline</vt:lpstr>
      <vt:lpstr>Counsel to Slaves  6:1-2</vt:lpstr>
      <vt:lpstr>Counsel to Slaves  6:1-2</vt:lpstr>
      <vt:lpstr>The False Prosperity Gospel         6:3-10</vt:lpstr>
      <vt:lpstr>The False Prosperity Gospel         6:3-10</vt:lpstr>
      <vt:lpstr>The False Prosperity Gospel         6:3-10</vt:lpstr>
      <vt:lpstr>Counsel to Timothy  6:11-16</vt:lpstr>
      <vt:lpstr>Counsel to Timothy  6:11-16</vt:lpstr>
      <vt:lpstr>Counsel to Timothy  6:11-16</vt:lpstr>
      <vt:lpstr>Counsel to Timothy  6:11-16</vt:lpstr>
      <vt:lpstr>Counsel to Timothy  6:11-16</vt:lpstr>
      <vt:lpstr>Counsel to Timothy  6:11-16</vt:lpstr>
      <vt:lpstr>Counsel to Timothy  6:11-16</vt:lpstr>
      <vt:lpstr>Counsel to the Rich  6:17-19</vt:lpstr>
      <vt:lpstr>Counsel to the Rich  6:17-19</vt:lpstr>
      <vt:lpstr>Last Words on Gnosticism   6:20-21</vt:lpstr>
      <vt:lpstr>Last Words on Gnosticism   6:20-21</vt:lpstr>
      <vt:lpstr>Conclusions:  Godliness with Contentment</vt:lpstr>
      <vt:lpstr>Conclusions:  Godliness with Contentment</vt:lpstr>
      <vt:lpstr>Conclusions:  Godliness with Contentment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Godliness with Contentment</dc:title>
  <dc:creator>Dave</dc:creator>
  <cp:lastModifiedBy>David Kosobucki</cp:lastModifiedBy>
  <cp:revision>24</cp:revision>
  <dcterms:created xsi:type="dcterms:W3CDTF">2006-08-16T00:00:00Z</dcterms:created>
  <dcterms:modified xsi:type="dcterms:W3CDTF">2011-10-23T12:23:37Z</dcterms:modified>
</cp:coreProperties>
</file>