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5"/>
  </p:notesMasterIdLst>
  <p:sldIdLst>
    <p:sldId id="256" r:id="rId2"/>
    <p:sldId id="257" r:id="rId3"/>
    <p:sldId id="280" r:id="rId4"/>
    <p:sldId id="258" r:id="rId5"/>
    <p:sldId id="259" r:id="rId6"/>
    <p:sldId id="262" r:id="rId7"/>
    <p:sldId id="275" r:id="rId8"/>
    <p:sldId id="264" r:id="rId9"/>
    <p:sldId id="276" r:id="rId10"/>
    <p:sldId id="260" r:id="rId11"/>
    <p:sldId id="265" r:id="rId12"/>
    <p:sldId id="266" r:id="rId13"/>
    <p:sldId id="267" r:id="rId14"/>
    <p:sldId id="268" r:id="rId15"/>
    <p:sldId id="261" r:id="rId16"/>
    <p:sldId id="269" r:id="rId17"/>
    <p:sldId id="270" r:id="rId18"/>
    <p:sldId id="271" r:id="rId19"/>
    <p:sldId id="277" r:id="rId20"/>
    <p:sldId id="278" r:id="rId21"/>
    <p:sldId id="273" r:id="rId22"/>
    <p:sldId id="274" r:id="rId23"/>
    <p:sldId id="279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4610" autoAdjust="0"/>
  </p:normalViewPr>
  <p:slideViewPr>
    <p:cSldViewPr>
      <p:cViewPr varScale="1">
        <p:scale>
          <a:sx n="84" d="100"/>
          <a:sy n="84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9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9E0AB-FE5D-4052-8BEF-FE78CE34518C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36411-591C-46D9-B90D-3541F7B15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75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0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78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78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95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34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98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98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32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32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94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0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82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74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79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10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54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552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52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0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04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19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846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36411-591C-46D9-B90D-3541F7B157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84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EB81A-F673-4518-9484-255FBCE4C7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909B-5610-479B-AF33-61454D6BA3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1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0F1EB-4CE1-4EF7-9480-ED0A5EDE7F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7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C498-B04D-4E0B-B832-94CE6DBDB0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85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9210C-53FE-4B2F-BB7F-1B8A9F5A1B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94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237C-4829-43D6-999A-9CF7E02A3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182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F2734-34DB-48CD-938B-2181E8076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51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A981C-2E9D-4F40-81CB-9D617E9FAF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9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0C95-9B01-431A-BCB0-A0C1193E0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9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F317-FF43-4867-A350-C481F72E06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8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BDF15-FB0F-41E4-9D73-A3C8BF93B4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5F123-44DB-4FC2-BDFD-201C37F10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8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Take Heed to Yourself and 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to the Doctrine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1 Timothy 4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Timothy 4	</a:t>
            </a:r>
            <a:r>
              <a:rPr lang="en-US" dirty="0" smtClean="0"/>
              <a:t>	Introduction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Timothy was commissioned by Paul with the weighty responsibility of heading up the church in Ephesus.</a:t>
            </a:r>
          </a:p>
          <a:p>
            <a:r>
              <a:rPr lang="en-US" dirty="0" smtClean="0"/>
              <a:t>Paul now shares some personal insights with his young friend.  </a:t>
            </a:r>
          </a:p>
          <a:p>
            <a:r>
              <a:rPr lang="en-US" dirty="0" smtClean="0"/>
              <a:t>In this chapter he’ll explain a few things that make both </a:t>
            </a:r>
            <a:r>
              <a:rPr lang="en-US" dirty="0" smtClean="0">
                <a:solidFill>
                  <a:srgbClr val="00B0F0"/>
                </a:solidFill>
              </a:rPr>
              <a:t>a healthy minister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B0F0"/>
                </a:solidFill>
              </a:rPr>
              <a:t>a healthy ministry.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Timothy 4	</a:t>
            </a:r>
            <a:r>
              <a:rPr lang="en-US" dirty="0" smtClean="0"/>
              <a:t>	Introduction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encouragements in the Pastoral Epistles are not really just for pastors.</a:t>
            </a:r>
          </a:p>
          <a:p>
            <a:r>
              <a:rPr lang="en-US" dirty="0" smtClean="0"/>
              <a:t>Every Christian is in “full time ministry.”</a:t>
            </a:r>
          </a:p>
          <a:p>
            <a:r>
              <a:rPr lang="en-US" dirty="0" smtClean="0"/>
              <a:t>That is, we have each committed our total lives to the service of the Lord Jesus Christ.</a:t>
            </a:r>
          </a:p>
          <a:p>
            <a:r>
              <a:rPr lang="en-US" dirty="0" smtClean="0"/>
              <a:t>How is a life of Christian ministry really supposed to look – regardless of your vocation?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422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 Timothy 4		</a:t>
            </a:r>
            <a:r>
              <a:rPr lang="en-US" dirty="0" smtClean="0"/>
              <a:t>	Outline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 typeface="Wingdings" pitchFamily="2" charset="2"/>
              <a:buAutoNum type="romanUcPeriod"/>
            </a:pPr>
            <a:r>
              <a:rPr lang="en-US" dirty="0"/>
              <a:t>The Future Departure		4:1-5</a:t>
            </a:r>
          </a:p>
          <a:p>
            <a:pPr marL="812800" indent="-812800">
              <a:buFont typeface="Wingdings" pitchFamily="2" charset="2"/>
              <a:buAutoNum type="romanUcPeriod"/>
            </a:pPr>
            <a:r>
              <a:rPr lang="en-US" dirty="0"/>
              <a:t>A Good Minister			4:6-11</a:t>
            </a:r>
          </a:p>
          <a:p>
            <a:pPr marL="812800" indent="-812800">
              <a:buFont typeface="Wingdings" pitchFamily="2" charset="2"/>
              <a:buAutoNum type="romanUcPeriod"/>
            </a:pPr>
            <a:r>
              <a:rPr lang="en-US" dirty="0"/>
              <a:t>An Example to Believers	</a:t>
            </a:r>
            <a:r>
              <a:rPr lang="en-US" dirty="0" smtClean="0"/>
              <a:t>4:12-16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Future Departure		</a:t>
            </a:r>
            <a:r>
              <a:rPr lang="en-US" sz="4000" dirty="0" smtClean="0"/>
              <a:t>4:1-5</a:t>
            </a:r>
            <a:endParaRPr lang="en-US" sz="40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4:1	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rgbClr val="FFFF00"/>
                </a:solidFill>
              </a:rPr>
              <a:t>depart</a:t>
            </a:r>
            <a:r>
              <a:rPr lang="en-US" dirty="0" smtClean="0"/>
              <a:t>	This </a:t>
            </a:r>
            <a:r>
              <a:rPr lang="en-US" dirty="0"/>
              <a:t>word is related to the one translated “falling away” in </a:t>
            </a:r>
            <a:r>
              <a:rPr lang="en-US" b="1" dirty="0">
                <a:solidFill>
                  <a:srgbClr val="FFFF00"/>
                </a:solidFill>
              </a:rPr>
              <a:t>2 </a:t>
            </a:r>
            <a:r>
              <a:rPr lang="en-US" b="1" dirty="0" err="1" smtClean="0">
                <a:solidFill>
                  <a:srgbClr val="FFFF00"/>
                </a:solidFill>
              </a:rPr>
              <a:t>Thess</a:t>
            </a:r>
            <a:r>
              <a:rPr lang="en-US" b="1" dirty="0" smtClean="0">
                <a:solidFill>
                  <a:srgbClr val="FFFF00"/>
                </a:solidFill>
              </a:rPr>
              <a:t> 2:3 </a:t>
            </a:r>
            <a:r>
              <a:rPr lang="en-US" dirty="0"/>
              <a:t>and our English word “apostasy”.  </a:t>
            </a:r>
          </a:p>
          <a:p>
            <a:r>
              <a:rPr lang="en-US" dirty="0"/>
              <a:t>The point is not that people are leaving the church, but that the church is leaving the faith.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Future Departure		</a:t>
            </a:r>
            <a:r>
              <a:rPr lang="en-US" sz="4000" dirty="0" smtClean="0"/>
              <a:t>4:1-5</a:t>
            </a:r>
            <a:endParaRPr lang="en-US" sz="40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the source of these deviant teachings: 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“Deceiving spirits and doctrines of demons!”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See also </a:t>
            </a:r>
            <a:r>
              <a:rPr lang="en-US" b="1" dirty="0" smtClean="0">
                <a:solidFill>
                  <a:srgbClr val="FF0000"/>
                </a:solidFill>
              </a:rPr>
              <a:t>Ephesians 6:12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3316" name="Picture 4" descr="C:\Users\Dave\AppData\Local\Microsoft\Windows\Temporary Internet Files\Content.IE5\0773RZ2I\MC90043593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441700"/>
            <a:ext cx="1838325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Future Departure		</a:t>
            </a:r>
            <a:r>
              <a:rPr lang="en-US" sz="4000" dirty="0" smtClean="0"/>
              <a:t>4:1-5</a:t>
            </a:r>
            <a:endParaRPr lang="en-US" sz="40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a church begins moving into false teaching, many reasons can be given to make the shift away from the truth more palatable: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The Bible is inaccurate and cannot be trusted.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The Bible has been misunderstood all along by more traditional Christians.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Our understanding of the Bible must agree with our experience.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We’re keeping up with changing times.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We’re going back to ancient practices.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7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Future Departure		</a:t>
            </a:r>
            <a:r>
              <a:rPr lang="en-US" sz="4000" dirty="0" smtClean="0"/>
              <a:t>4:1-5</a:t>
            </a:r>
            <a:endParaRPr lang="en-US" sz="40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4:2		A </a:t>
            </a:r>
            <a:r>
              <a:rPr lang="en-US" b="1" dirty="0" smtClean="0">
                <a:solidFill>
                  <a:srgbClr val="FFFF00"/>
                </a:solidFill>
              </a:rPr>
              <a:t>seared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conscience </a:t>
            </a:r>
            <a:r>
              <a:rPr lang="en-US" dirty="0" smtClean="0"/>
              <a:t>is one that is burnt (literally “cauterized”) to the point of complete insensitivity.</a:t>
            </a:r>
          </a:p>
          <a:p>
            <a:r>
              <a:rPr lang="en-US" dirty="0" smtClean="0"/>
              <a:t>This person is now fully deceived and fully prepared to be used by the deceiving spirit to influence as many other people as possible.</a:t>
            </a:r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Future Departure		</a:t>
            </a:r>
            <a:r>
              <a:rPr lang="en-US" sz="4000" dirty="0" smtClean="0"/>
              <a:t>4:1-5</a:t>
            </a:r>
            <a:endParaRPr lang="en-US" sz="40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4:3		Customs like forbidding to marry or abstaining from certain foods might appear to many as something spiritual.</a:t>
            </a:r>
            <a:endParaRPr lang="en-US" dirty="0"/>
          </a:p>
          <a:p>
            <a:r>
              <a:rPr lang="en-US" dirty="0" smtClean="0"/>
              <a:t>In a self-indulgent culture  like our own, they become especially attractive as a way of contrasting with the word around us.</a:t>
            </a:r>
            <a:endParaRPr lang="en-US" dirty="0" smtClean="0"/>
          </a:p>
          <a:p>
            <a:r>
              <a:rPr lang="en-US" dirty="0" smtClean="0"/>
              <a:t>4:4-5	But Paul emphasizes that no such thing is required by the Christian faith in any ritualistic or legalistic sense.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155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Good Minister		</a:t>
            </a:r>
            <a:r>
              <a:rPr lang="en-US" sz="4000" dirty="0" smtClean="0"/>
              <a:t>4:6-11</a:t>
            </a:r>
            <a:endParaRPr lang="en-US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4:6	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rgbClr val="FFFF00"/>
                </a:solidFill>
              </a:rPr>
              <a:t>minister</a:t>
            </a:r>
            <a:r>
              <a:rPr lang="en-US" dirty="0"/>
              <a:t>	</a:t>
            </a:r>
            <a:r>
              <a:rPr lang="en-US" i="1" dirty="0" err="1" smtClean="0">
                <a:solidFill>
                  <a:srgbClr val="00B0F0"/>
                </a:solidFill>
              </a:rPr>
              <a:t>diákonos</a:t>
            </a:r>
            <a:r>
              <a:rPr lang="en-US" i="1" dirty="0">
                <a:solidFill>
                  <a:srgbClr val="00B0F0"/>
                </a:solidFill>
              </a:rPr>
              <a:t>	</a:t>
            </a:r>
          </a:p>
          <a:p>
            <a:pPr lvl="1"/>
            <a:r>
              <a:rPr lang="en-US" dirty="0" smtClean="0"/>
              <a:t>This word simply means “servant.” </a:t>
            </a:r>
            <a:endParaRPr lang="en-US" dirty="0"/>
          </a:p>
          <a:p>
            <a:r>
              <a:rPr lang="en-US" dirty="0"/>
              <a:t>A minister is a servant.  </a:t>
            </a:r>
            <a:r>
              <a:rPr lang="en-US" dirty="0" smtClean="0"/>
              <a:t>When we engage in ministry it should be done in an attitude of service to others.</a:t>
            </a:r>
            <a:endParaRPr lang="en-US" dirty="0"/>
          </a:p>
          <a:p>
            <a:r>
              <a:rPr lang="en-US" dirty="0"/>
              <a:t>The same </a:t>
            </a:r>
            <a:r>
              <a:rPr lang="en-US" dirty="0" smtClean="0"/>
              <a:t>Greek word </a:t>
            </a:r>
            <a:r>
              <a:rPr lang="en-US" dirty="0"/>
              <a:t>is translated “deacon” in </a:t>
            </a:r>
            <a:r>
              <a:rPr lang="en-US" b="1" dirty="0" smtClean="0">
                <a:solidFill>
                  <a:srgbClr val="FFFF00"/>
                </a:solidFill>
              </a:rPr>
              <a:t>3:8 &amp; 12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Good </a:t>
            </a:r>
            <a:r>
              <a:rPr lang="en-US" sz="4000" dirty="0" smtClean="0"/>
              <a:t>Minister		4:6-11</a:t>
            </a:r>
            <a:endParaRPr lang="en-US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4:7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rgbClr val="FFFF00"/>
                </a:solidFill>
              </a:rPr>
              <a:t>exercise yourself toward godliness</a:t>
            </a:r>
          </a:p>
          <a:p>
            <a:r>
              <a:rPr lang="en-US" dirty="0" smtClean="0"/>
              <a:t>The Christian concept of “grace” teaches us that there is nothing we do to earn merit in God’s sight.</a:t>
            </a:r>
          </a:p>
          <a:p>
            <a:r>
              <a:rPr lang="en-US" dirty="0" smtClean="0"/>
              <a:t>Some Christians get confused here thinking that not earning merit means not putting forth effort.</a:t>
            </a:r>
          </a:p>
          <a:p>
            <a:r>
              <a:rPr lang="en-US" dirty="0" smtClean="0"/>
              <a:t>Exercise without effort would be a strange sort of exercise indeed.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Good Minister		</a:t>
            </a:r>
            <a:r>
              <a:rPr lang="en-US" sz="4000" dirty="0" smtClean="0"/>
              <a:t>4:6-11</a:t>
            </a:r>
            <a:endParaRPr lang="en-US" sz="400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4:10	</a:t>
            </a:r>
            <a:r>
              <a:rPr lang="en-US" b="1" dirty="0" smtClean="0">
                <a:solidFill>
                  <a:srgbClr val="FFFF00"/>
                </a:solidFill>
              </a:rPr>
              <a:t>suffer reproach </a:t>
            </a:r>
            <a:r>
              <a:rPr lang="en-US" dirty="0" smtClean="0"/>
              <a:t>(NKJV)</a:t>
            </a:r>
            <a:endParaRPr lang="en-US" dirty="0"/>
          </a:p>
          <a:p>
            <a:r>
              <a:rPr lang="en-US" dirty="0" smtClean="0"/>
              <a:t>Many translations say “strive” or something similar at </a:t>
            </a:r>
            <a:r>
              <a:rPr lang="en-US" dirty="0"/>
              <a:t>this </a:t>
            </a:r>
            <a:r>
              <a:rPr lang="en-US" dirty="0" smtClean="0"/>
              <a:t>point, which might be the better translation.</a:t>
            </a:r>
          </a:p>
          <a:p>
            <a:r>
              <a:rPr lang="en-US" dirty="0" smtClean="0"/>
              <a:t>The striving is literally “agonizing,” speaking again of the earnest effort put forth to move forward in the Christian life.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Good Minister		</a:t>
            </a:r>
            <a:r>
              <a:rPr lang="en-US" sz="4000" dirty="0" smtClean="0"/>
              <a:t>4:6-11</a:t>
            </a:r>
            <a:endParaRPr lang="en-US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4:10	</a:t>
            </a:r>
            <a:r>
              <a:rPr lang="en-US" b="1" dirty="0" smtClean="0">
                <a:solidFill>
                  <a:srgbClr val="FFFF00"/>
                </a:solidFill>
              </a:rPr>
              <a:t>the </a:t>
            </a:r>
            <a:r>
              <a:rPr lang="en-US" b="1" dirty="0">
                <a:solidFill>
                  <a:srgbClr val="FFFF00"/>
                </a:solidFill>
              </a:rPr>
              <a:t>Savior of all men, especially of those who believe</a:t>
            </a:r>
          </a:p>
          <a:p>
            <a:r>
              <a:rPr lang="en-US" dirty="0"/>
              <a:t>Christ’s death is good enough to save “all men”, but only “those who believe” receive the benefit.  </a:t>
            </a:r>
          </a:p>
          <a:p>
            <a:r>
              <a:rPr lang="en-US" dirty="0"/>
              <a:t>There is no other Savior besides the Lord.  </a:t>
            </a:r>
            <a:endParaRPr lang="en-US" dirty="0" smtClean="0"/>
          </a:p>
          <a:p>
            <a:r>
              <a:rPr lang="en-US" dirty="0" smtClean="0"/>
              <a:t>See </a:t>
            </a:r>
            <a:r>
              <a:rPr lang="en-US" b="1" dirty="0">
                <a:solidFill>
                  <a:srgbClr val="FFFF00"/>
                </a:solidFill>
              </a:rPr>
              <a:t>Isaiah 43:11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Good Minister		</a:t>
            </a:r>
            <a:r>
              <a:rPr lang="en-US" sz="4000" dirty="0" smtClean="0"/>
              <a:t>4:6-11</a:t>
            </a:r>
            <a:endParaRPr lang="en-US" sz="40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4:11	</a:t>
            </a:r>
            <a:r>
              <a:rPr lang="en-US" dirty="0" smtClean="0"/>
              <a:t>These </a:t>
            </a:r>
            <a:r>
              <a:rPr lang="en-US" dirty="0"/>
              <a:t>things command and teach</a:t>
            </a:r>
          </a:p>
          <a:p>
            <a:r>
              <a:rPr lang="en-US" dirty="0"/>
              <a:t>Notice the emphasis on teaching in the Pastoral Epistles. 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this chapter alone we have references to teaching or doctrine in </a:t>
            </a:r>
            <a:r>
              <a:rPr lang="en-US" b="1" dirty="0">
                <a:solidFill>
                  <a:srgbClr val="FFFF00"/>
                </a:solidFill>
              </a:rPr>
              <a:t>4:1, 6, 11, 13 </a:t>
            </a:r>
            <a:r>
              <a:rPr lang="en-US" dirty="0"/>
              <a:t>and</a:t>
            </a:r>
            <a:r>
              <a:rPr lang="en-US" b="1" dirty="0">
                <a:solidFill>
                  <a:srgbClr val="FFFF00"/>
                </a:solidFill>
              </a:rPr>
              <a:t> 16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 Example to Believers	</a:t>
            </a:r>
            <a:r>
              <a:rPr lang="en-US" sz="4000" dirty="0" smtClean="0"/>
              <a:t>4:12-16</a:t>
            </a:r>
            <a:endParaRPr lang="en-US" sz="40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4:12	Good teaching without trying to set a good example is worthless.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4:13	Three things to focus on:</a:t>
            </a:r>
          </a:p>
          <a:p>
            <a:pPr marL="1168400" lvl="1" indent="-711200">
              <a:buFont typeface="Wingdings" pitchFamily="2" charset="2"/>
              <a:buAutoNum type="arabicParenR"/>
            </a:pPr>
            <a:r>
              <a:rPr lang="en-US" dirty="0">
                <a:solidFill>
                  <a:srgbClr val="FF0000"/>
                </a:solidFill>
              </a:rPr>
              <a:t>Reading</a:t>
            </a:r>
          </a:p>
          <a:p>
            <a:pPr marL="1168400" lvl="1" indent="-711200">
              <a:buFont typeface="Wingdings" pitchFamily="2" charset="2"/>
              <a:buAutoNum type="arabicParenR"/>
            </a:pPr>
            <a:r>
              <a:rPr lang="en-US" dirty="0">
                <a:solidFill>
                  <a:srgbClr val="FF0000"/>
                </a:solidFill>
              </a:rPr>
              <a:t>Exhortation</a:t>
            </a:r>
          </a:p>
          <a:p>
            <a:pPr marL="1168400" lvl="1" indent="-711200">
              <a:buFont typeface="Wingdings" pitchFamily="2" charset="2"/>
              <a:buAutoNum type="arabicParenR"/>
            </a:pPr>
            <a:r>
              <a:rPr lang="en-US" dirty="0">
                <a:solidFill>
                  <a:srgbClr val="FF0000"/>
                </a:solidFill>
              </a:rPr>
              <a:t>Doctrine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 Example to Believers	</a:t>
            </a:r>
            <a:r>
              <a:rPr lang="en-US" sz="4000" dirty="0" smtClean="0"/>
              <a:t>4:12-16</a:t>
            </a:r>
            <a:endParaRPr lang="en-US" sz="40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Reading	</a:t>
            </a:r>
          </a:p>
          <a:p>
            <a:r>
              <a:rPr lang="en-US" dirty="0"/>
              <a:t>Literally “the reading”. </a:t>
            </a:r>
            <a:r>
              <a:rPr lang="en-US" dirty="0" smtClean="0"/>
              <a:t> The NASB, NIV and ESV all emphasize </a:t>
            </a:r>
            <a:r>
              <a:rPr lang="en-US" dirty="0"/>
              <a:t>that this refers to “the public reading of </a:t>
            </a:r>
            <a:r>
              <a:rPr lang="en-US" dirty="0" smtClean="0"/>
              <a:t>Scripture.”</a:t>
            </a:r>
          </a:p>
          <a:p>
            <a:r>
              <a:rPr lang="en-US" dirty="0" smtClean="0"/>
              <a:t>NLT says “reading the Scriptures to the church.” </a:t>
            </a:r>
          </a:p>
          <a:p>
            <a:r>
              <a:rPr lang="en-US" dirty="0" smtClean="0"/>
              <a:t>See </a:t>
            </a:r>
            <a:r>
              <a:rPr lang="en-US" b="1" dirty="0" smtClean="0">
                <a:solidFill>
                  <a:srgbClr val="FFFF00"/>
                </a:solidFill>
              </a:rPr>
              <a:t>Acts 13:15</a:t>
            </a:r>
            <a:r>
              <a:rPr lang="en-US" dirty="0" smtClean="0"/>
              <a:t> for an example of the practice in the synagogue.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 Example to Believers	</a:t>
            </a:r>
            <a:r>
              <a:rPr lang="en-US" sz="4000" dirty="0" smtClean="0"/>
              <a:t>4:12-16</a:t>
            </a:r>
            <a:endParaRPr lang="en-US" sz="40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Exhortation</a:t>
            </a:r>
            <a:r>
              <a:rPr lang="en-US" dirty="0"/>
              <a:t>	</a:t>
            </a:r>
            <a:r>
              <a:rPr lang="en-US" i="1" dirty="0" err="1">
                <a:solidFill>
                  <a:srgbClr val="00B0F0"/>
                </a:solidFill>
              </a:rPr>
              <a:t>paraklēsis</a:t>
            </a:r>
            <a:endParaRPr lang="en-US" i="1" dirty="0">
              <a:solidFill>
                <a:srgbClr val="00B0F0"/>
              </a:solidFill>
            </a:endParaRPr>
          </a:p>
          <a:p>
            <a:r>
              <a:rPr lang="en-US" dirty="0"/>
              <a:t>This has to do with encouragement, comfort, or urging the people to do something.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 Example to Believers	</a:t>
            </a:r>
            <a:r>
              <a:rPr lang="en-US" sz="4000" dirty="0" smtClean="0"/>
              <a:t>4:12-16</a:t>
            </a:r>
            <a:endParaRPr lang="en-US" sz="40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Doctrine</a:t>
            </a:r>
          </a:p>
          <a:p>
            <a:r>
              <a:rPr lang="en-US" dirty="0"/>
              <a:t>Teaching or instruction.  Also in v.16.</a:t>
            </a:r>
          </a:p>
          <a:p>
            <a:r>
              <a:rPr lang="en-US" dirty="0"/>
              <a:t>The exhortation needs teaching to back it up.  Otherwise, it is possible for a minister to lead his people into comfort, encouragement or action not supported by the Scriptures.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 Example to Believers	</a:t>
            </a:r>
            <a:r>
              <a:rPr lang="en-US" sz="4000" dirty="0" smtClean="0"/>
              <a:t>4:12-16</a:t>
            </a:r>
            <a:endParaRPr lang="en-US" sz="40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4:14 	</a:t>
            </a:r>
            <a:r>
              <a:rPr lang="en-US" b="1" dirty="0">
                <a:solidFill>
                  <a:srgbClr val="FFFF00"/>
                </a:solidFill>
              </a:rPr>
              <a:t>Do not neglect the gift </a:t>
            </a:r>
          </a:p>
          <a:p>
            <a:r>
              <a:rPr lang="en-US" dirty="0" smtClean="0"/>
              <a:t>Divine empowering makes itself plain through human diligence.  </a:t>
            </a:r>
          </a:p>
          <a:p>
            <a:r>
              <a:rPr lang="en-US" dirty="0" smtClean="0"/>
              <a:t>Without the gift from God, we cannot be effective.  Without exercising the gift, God will not work through it.  </a:t>
            </a:r>
          </a:p>
          <a:p>
            <a:r>
              <a:rPr lang="en-US" dirty="0" smtClean="0"/>
              <a:t>God’s gifts must never be left unused.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0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 Example to Believers	</a:t>
            </a:r>
            <a:r>
              <a:rPr lang="en-US" sz="4000" dirty="0" smtClean="0"/>
              <a:t>4:12-16</a:t>
            </a:r>
            <a:endParaRPr lang="en-US" sz="40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4:15	Paul intended Timothy to take these things seriously.</a:t>
            </a:r>
          </a:p>
          <a:p>
            <a:r>
              <a:rPr lang="en-US" dirty="0" smtClean="0"/>
              <a:t>He was to give himself to them.</a:t>
            </a:r>
          </a:p>
          <a:p>
            <a:r>
              <a:rPr lang="en-US" dirty="0" smtClean="0"/>
              <a:t>The idea implies total commitment which will eventually yield progress toward spiritual maturity.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4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 Example to Believers	</a:t>
            </a:r>
            <a:r>
              <a:rPr lang="en-US" sz="4000" dirty="0" smtClean="0"/>
              <a:t>4:12-16</a:t>
            </a:r>
            <a:endParaRPr lang="en-US" sz="40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4:16		Paul tells Timothy to “take heed” or “pay close attention” to two things.  </a:t>
            </a:r>
          </a:p>
          <a:p>
            <a:r>
              <a:rPr lang="en-US" dirty="0"/>
              <a:t>Both are equally </a:t>
            </a:r>
            <a:r>
              <a:rPr lang="en-US" dirty="0" smtClean="0"/>
              <a:t>important:</a:t>
            </a:r>
            <a:endParaRPr lang="en-US" dirty="0"/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Himself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His Doctrine</a:t>
            </a:r>
          </a:p>
          <a:p>
            <a:r>
              <a:rPr lang="en-US" dirty="0" smtClean="0"/>
              <a:t>One without the other leads to imbalance.</a:t>
            </a:r>
          </a:p>
          <a:p>
            <a:r>
              <a:rPr lang="en-US" dirty="0" smtClean="0"/>
              <a:t>Neither </a:t>
            </a:r>
            <a:r>
              <a:rPr lang="en-US" dirty="0" smtClean="0">
                <a:solidFill>
                  <a:srgbClr val="00B0F0"/>
                </a:solidFill>
              </a:rPr>
              <a:t>a messed up </a:t>
            </a:r>
            <a:r>
              <a:rPr lang="en-US" dirty="0" smtClean="0"/>
              <a:t>life nor </a:t>
            </a:r>
            <a:r>
              <a:rPr lang="en-US" dirty="0" smtClean="0">
                <a:solidFill>
                  <a:srgbClr val="00B0F0"/>
                </a:solidFill>
              </a:rPr>
              <a:t>messed up teaching</a:t>
            </a:r>
            <a:r>
              <a:rPr lang="en-US" dirty="0" smtClean="0"/>
              <a:t> is much help to anyone.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Timothy 4	</a:t>
            </a:r>
            <a:r>
              <a:rPr lang="en-US" dirty="0" smtClean="0"/>
              <a:t>	Conclusions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Picture in your mind two </a:t>
            </a:r>
            <a:r>
              <a:rPr lang="en-US" dirty="0" smtClean="0"/>
              <a:t>people.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The Doer 		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FF00"/>
                </a:solidFill>
              </a:rPr>
              <a:t>The </a:t>
            </a:r>
            <a:r>
              <a:rPr lang="en-US" b="1" dirty="0" err="1" smtClean="0">
                <a:solidFill>
                  <a:srgbClr val="FFFF00"/>
                </a:solidFill>
              </a:rPr>
              <a:t>Don’ter</a:t>
            </a:r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>
              <a:solidFill>
                <a:srgbClr val="FFFF00"/>
              </a:solidFill>
            </a:endParaRPr>
          </a:p>
          <a:p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The Doer </a:t>
            </a:r>
            <a:r>
              <a:rPr lang="en-US" dirty="0" smtClean="0"/>
              <a:t>takes </a:t>
            </a:r>
            <a:r>
              <a:rPr lang="en-US" dirty="0"/>
              <a:t>this chapter to heart and puts Paul’s advice into </a:t>
            </a:r>
            <a:r>
              <a:rPr lang="en-US" dirty="0" smtClean="0"/>
              <a:t>practice.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The </a:t>
            </a:r>
            <a:r>
              <a:rPr lang="en-US" b="1" dirty="0" err="1" smtClean="0">
                <a:solidFill>
                  <a:srgbClr val="FFFF00"/>
                </a:solidFill>
              </a:rPr>
              <a:t>Don’ter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doesn’t</a:t>
            </a:r>
            <a:r>
              <a:rPr lang="en-US" dirty="0"/>
              <a:t>.  </a:t>
            </a:r>
            <a:endParaRPr lang="en-US" dirty="0" smtClean="0"/>
          </a:p>
          <a:p>
            <a:r>
              <a:rPr lang="en-US" dirty="0" smtClean="0"/>
              <a:t>How will their lives differ over time?</a:t>
            </a:r>
            <a:endParaRPr lang="en-US" dirty="0"/>
          </a:p>
        </p:txBody>
      </p:sp>
      <p:pic>
        <p:nvPicPr>
          <p:cNvPr id="27654" name="Picture 6" descr="C:\Users\Dave\AppData\Local\Microsoft\Windows\Temporary Internet Files\Content.IE5\E4PDMA22\MC90044018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33600"/>
            <a:ext cx="83596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7" descr="C:\Users\Dave\AppData\Local\Microsoft\Windows\Temporary Internet Files\Content.IE5\YBWB9ZJ6\MC90044018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133600"/>
            <a:ext cx="78803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The Doer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Believes the truth.</a:t>
            </a:r>
          </a:p>
          <a:p>
            <a:r>
              <a:rPr lang="en-US" sz="2800" dirty="0" smtClean="0"/>
              <a:t>Develops godly character.</a:t>
            </a:r>
          </a:p>
          <a:p>
            <a:r>
              <a:rPr lang="en-US" sz="2800" dirty="0" smtClean="0"/>
              <a:t>Offers a good example.</a:t>
            </a:r>
          </a:p>
          <a:p>
            <a:r>
              <a:rPr lang="en-US" sz="2800" dirty="0" smtClean="0"/>
              <a:t>Grows in his/her faith.</a:t>
            </a:r>
          </a:p>
          <a:p>
            <a:r>
              <a:rPr lang="en-US" sz="2800" dirty="0" smtClean="0"/>
              <a:t>Leads others to Christ.</a:t>
            </a:r>
          </a:p>
          <a:p>
            <a:r>
              <a:rPr lang="en-US" sz="2800" dirty="0" smtClean="0"/>
              <a:t>Encourages others to grow in their faith.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The </a:t>
            </a:r>
            <a:r>
              <a:rPr lang="en-US" sz="3200" dirty="0" err="1" smtClean="0">
                <a:solidFill>
                  <a:srgbClr val="FFFF00"/>
                </a:solidFill>
              </a:rPr>
              <a:t>Don’ter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Believes demonic lies.</a:t>
            </a:r>
          </a:p>
          <a:p>
            <a:r>
              <a:rPr lang="en-US" sz="2800" dirty="0" smtClean="0"/>
              <a:t>Stagnates in an ungodly way of life.</a:t>
            </a:r>
          </a:p>
          <a:p>
            <a:r>
              <a:rPr lang="en-US" sz="2800" dirty="0" smtClean="0"/>
              <a:t>Offers a bad example.</a:t>
            </a:r>
          </a:p>
          <a:p>
            <a:r>
              <a:rPr lang="en-US" sz="2800" dirty="0" smtClean="0"/>
              <a:t>Fails to grow spiritually.</a:t>
            </a:r>
          </a:p>
          <a:p>
            <a:r>
              <a:rPr lang="en-US" sz="2800" dirty="0" smtClean="0"/>
              <a:t>Leads others astray.</a:t>
            </a:r>
          </a:p>
          <a:p>
            <a:r>
              <a:rPr lang="en-US" sz="2800" dirty="0" smtClean="0"/>
              <a:t>Hinders spiritual growth in the lives of others.</a:t>
            </a:r>
          </a:p>
          <a:p>
            <a:endParaRPr lang="en-US" sz="2800" dirty="0"/>
          </a:p>
        </p:txBody>
      </p:sp>
      <p:pic>
        <p:nvPicPr>
          <p:cNvPr id="9" name="Picture 6" descr="C:\Users\Dave\AppData\Local\Microsoft\Windows\Temporary Internet Files\Content.IE5\E4PDMA22\MC90044018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83596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Dave\AppData\Local\Microsoft\Windows\Temporary Internet Files\Content.IE5\YBWB9ZJ6\MC90044018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57200"/>
            <a:ext cx="78803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55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2160</TotalTime>
  <Words>435</Words>
  <Application>Microsoft Office PowerPoint</Application>
  <PresentationFormat>On-screen Show (4:3)</PresentationFormat>
  <Paragraphs>143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Times New Roman</vt:lpstr>
      <vt:lpstr>Wingdings</vt:lpstr>
      <vt:lpstr>Arial Black</vt:lpstr>
      <vt:lpstr>Office Theme</vt:lpstr>
      <vt:lpstr>Take Heed to Yourself and  to the Doctrine</vt:lpstr>
      <vt:lpstr>1 Timothy 4  Introduction</vt:lpstr>
      <vt:lpstr>1 Timothy 4  Introduction</vt:lpstr>
      <vt:lpstr>1 Timothy 4   Outline</vt:lpstr>
      <vt:lpstr>The Future Departure  4:1-5</vt:lpstr>
      <vt:lpstr>The Future Departure  4:1-5</vt:lpstr>
      <vt:lpstr>The Future Departure  4:1-5</vt:lpstr>
      <vt:lpstr>The Future Departure  4:1-5</vt:lpstr>
      <vt:lpstr>The Future Departure  4:1-5</vt:lpstr>
      <vt:lpstr>A Good Minister  4:6-11</vt:lpstr>
      <vt:lpstr>A Good Minister  4:6-11</vt:lpstr>
      <vt:lpstr>A Good Minister  4:6-11</vt:lpstr>
      <vt:lpstr>A Good Minister  4:6-11</vt:lpstr>
      <vt:lpstr>A Good Minister  4:6-11</vt:lpstr>
      <vt:lpstr>An Example to Believers 4:12-16</vt:lpstr>
      <vt:lpstr>An Example to Believers 4:12-16</vt:lpstr>
      <vt:lpstr>An Example to Believers 4:12-16</vt:lpstr>
      <vt:lpstr>An Example to Believers 4:12-16</vt:lpstr>
      <vt:lpstr>An Example to Believers 4:12-16</vt:lpstr>
      <vt:lpstr>An Example to Believers 4:12-16</vt:lpstr>
      <vt:lpstr>An Example to Believers 4:12-16</vt:lpstr>
      <vt:lpstr>1 Timothy 4  Conclusions</vt:lpstr>
      <vt:lpstr>PowerPoint Presentation</vt:lpstr>
    </vt:vector>
  </TitlesOfParts>
  <Company>Computer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 User</dc:creator>
  <cp:lastModifiedBy>David Kosobucki</cp:lastModifiedBy>
  <cp:revision>49</cp:revision>
  <dcterms:created xsi:type="dcterms:W3CDTF">2007-02-06T21:52:36Z</dcterms:created>
  <dcterms:modified xsi:type="dcterms:W3CDTF">2011-10-02T01:31:41Z</dcterms:modified>
</cp:coreProperties>
</file>