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9" r:id="rId3"/>
    <p:sldId id="277" r:id="rId4"/>
    <p:sldId id="278" r:id="rId5"/>
    <p:sldId id="260" r:id="rId6"/>
    <p:sldId id="261" r:id="rId7"/>
    <p:sldId id="262" r:id="rId8"/>
    <p:sldId id="263" r:id="rId9"/>
    <p:sldId id="266" r:id="rId10"/>
    <p:sldId id="265" r:id="rId11"/>
    <p:sldId id="264" r:id="rId12"/>
    <p:sldId id="270" r:id="rId13"/>
    <p:sldId id="267" r:id="rId14"/>
    <p:sldId id="268" r:id="rId15"/>
    <p:sldId id="269" r:id="rId16"/>
    <p:sldId id="271" r:id="rId17"/>
    <p:sldId id="272" r:id="rId18"/>
    <p:sldId id="273" r:id="rId19"/>
    <p:sldId id="274" r:id="rId20"/>
    <p:sldId id="257" r:id="rId21"/>
    <p:sldId id="275" r:id="rId22"/>
    <p:sldId id="276"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1" autoAdjust="0"/>
    <p:restoredTop sz="94610" autoAdjust="0"/>
  </p:normalViewPr>
  <p:slideViewPr>
    <p:cSldViewPr>
      <p:cViewPr varScale="1">
        <p:scale>
          <a:sx n="84" d="100"/>
          <a:sy n="84" d="100"/>
        </p:scale>
        <p:origin x="-510" y="-90"/>
      </p:cViewPr>
      <p:guideLst>
        <p:guide orient="horz" pos="2160"/>
        <p:guide pos="2880"/>
      </p:guideLst>
    </p:cSldViewPr>
  </p:slideViewPr>
  <p:outlineViewPr>
    <p:cViewPr>
      <p:scale>
        <a:sx n="33" d="100"/>
        <a:sy n="33" d="100"/>
      </p:scale>
      <p:origin x="0" y="1500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E4D274-C30C-4F8B-A4A1-C359874EB757}" type="datetimeFigureOut">
              <a:rPr lang="en-US" smtClean="0"/>
              <a:t>9/3/2011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0A9F62-B239-43AB-A089-018F0AFA3608}" type="slidenum">
              <a:rPr lang="en-US" smtClean="0"/>
              <a:t>‹#›</a:t>
            </a:fld>
            <a:endParaRPr lang="en-US"/>
          </a:p>
        </p:txBody>
      </p:sp>
    </p:spTree>
    <p:extLst>
      <p:ext uri="{BB962C8B-B14F-4D97-AF65-F5344CB8AC3E}">
        <p14:creationId xmlns:p14="http://schemas.microsoft.com/office/powerpoint/2010/main" val="189623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a:t>
            </a:fld>
            <a:endParaRPr lang="en-US"/>
          </a:p>
        </p:txBody>
      </p:sp>
    </p:spTree>
    <p:extLst>
      <p:ext uri="{BB962C8B-B14F-4D97-AF65-F5344CB8AC3E}">
        <p14:creationId xmlns:p14="http://schemas.microsoft.com/office/powerpoint/2010/main" val="1934473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2</a:t>
            </a:fld>
            <a:endParaRPr lang="en-US"/>
          </a:p>
        </p:txBody>
      </p:sp>
    </p:spTree>
    <p:extLst>
      <p:ext uri="{BB962C8B-B14F-4D97-AF65-F5344CB8AC3E}">
        <p14:creationId xmlns:p14="http://schemas.microsoft.com/office/powerpoint/2010/main" val="307785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3</a:t>
            </a:fld>
            <a:endParaRPr lang="en-US"/>
          </a:p>
        </p:txBody>
      </p:sp>
    </p:spTree>
    <p:extLst>
      <p:ext uri="{BB962C8B-B14F-4D97-AF65-F5344CB8AC3E}">
        <p14:creationId xmlns:p14="http://schemas.microsoft.com/office/powerpoint/2010/main" val="3706308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4</a:t>
            </a:fld>
            <a:endParaRPr lang="en-US"/>
          </a:p>
        </p:txBody>
      </p:sp>
    </p:spTree>
    <p:extLst>
      <p:ext uri="{BB962C8B-B14F-4D97-AF65-F5344CB8AC3E}">
        <p14:creationId xmlns:p14="http://schemas.microsoft.com/office/powerpoint/2010/main" val="307785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5</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6</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7</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8</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9</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10</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11</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12</a:t>
            </a:fld>
            <a:endParaRPr lang="en-US"/>
          </a:p>
        </p:txBody>
      </p:sp>
    </p:spTree>
    <p:extLst>
      <p:ext uri="{BB962C8B-B14F-4D97-AF65-F5344CB8AC3E}">
        <p14:creationId xmlns:p14="http://schemas.microsoft.com/office/powerpoint/2010/main" val="3706308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13</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14</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15</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16</a:t>
            </a:fld>
            <a:endParaRPr lang="en-US"/>
          </a:p>
        </p:txBody>
      </p:sp>
    </p:spTree>
    <p:extLst>
      <p:ext uri="{BB962C8B-B14F-4D97-AF65-F5344CB8AC3E}">
        <p14:creationId xmlns:p14="http://schemas.microsoft.com/office/powerpoint/2010/main" val="3706308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17</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18</a:t>
            </a:fld>
            <a:endParaRPr lang="en-US"/>
          </a:p>
        </p:txBody>
      </p:sp>
    </p:spTree>
    <p:extLst>
      <p:ext uri="{BB962C8B-B14F-4D97-AF65-F5344CB8AC3E}">
        <p14:creationId xmlns:p14="http://schemas.microsoft.com/office/powerpoint/2010/main" val="1803319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19</a:t>
            </a:fld>
            <a:endParaRPr lang="en-US"/>
          </a:p>
        </p:txBody>
      </p:sp>
    </p:spTree>
    <p:extLst>
      <p:ext uri="{BB962C8B-B14F-4D97-AF65-F5344CB8AC3E}">
        <p14:creationId xmlns:p14="http://schemas.microsoft.com/office/powerpoint/2010/main" val="3706308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20</a:t>
            </a:fld>
            <a:endParaRPr lang="en-US"/>
          </a:p>
        </p:txBody>
      </p:sp>
    </p:spTree>
    <p:extLst>
      <p:ext uri="{BB962C8B-B14F-4D97-AF65-F5344CB8AC3E}">
        <p14:creationId xmlns:p14="http://schemas.microsoft.com/office/powerpoint/2010/main" val="2772022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21</a:t>
            </a:fld>
            <a:endParaRPr lang="en-US"/>
          </a:p>
        </p:txBody>
      </p:sp>
    </p:spTree>
    <p:extLst>
      <p:ext uri="{BB962C8B-B14F-4D97-AF65-F5344CB8AC3E}">
        <p14:creationId xmlns:p14="http://schemas.microsoft.com/office/powerpoint/2010/main" val="2772022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22</a:t>
            </a:fld>
            <a:endParaRPr lang="en-US"/>
          </a:p>
        </p:txBody>
      </p:sp>
    </p:spTree>
    <p:extLst>
      <p:ext uri="{BB962C8B-B14F-4D97-AF65-F5344CB8AC3E}">
        <p14:creationId xmlns:p14="http://schemas.microsoft.com/office/powerpoint/2010/main" val="2772022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0A9F62-B239-43AB-A089-018F0AFA3608}" type="slidenum">
              <a:rPr lang="en-US" smtClean="0"/>
              <a:t>23</a:t>
            </a:fld>
            <a:endParaRPr lang="en-US"/>
          </a:p>
        </p:txBody>
      </p:sp>
    </p:spTree>
    <p:extLst>
      <p:ext uri="{BB962C8B-B14F-4D97-AF65-F5344CB8AC3E}">
        <p14:creationId xmlns:p14="http://schemas.microsoft.com/office/powerpoint/2010/main" val="1934473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Lesson on Prayer</a:t>
            </a:r>
            <a:endParaRPr lang="en-US" dirty="0"/>
          </a:p>
        </p:txBody>
      </p:sp>
      <p:sp>
        <p:nvSpPr>
          <p:cNvPr id="3" name="Subtitle 2"/>
          <p:cNvSpPr>
            <a:spLocks noGrp="1"/>
          </p:cNvSpPr>
          <p:nvPr>
            <p:ph type="subTitle" idx="1"/>
          </p:nvPr>
        </p:nvSpPr>
        <p:spPr/>
        <p:txBody>
          <a:bodyPr/>
          <a:lstStyle/>
          <a:p>
            <a:r>
              <a:rPr lang="en-US" dirty="0" smtClean="0">
                <a:solidFill>
                  <a:srgbClr val="FF0000"/>
                </a:solidFill>
              </a:rPr>
              <a:t>2 Timothy 2:1-8</a:t>
            </a:r>
            <a:endParaRPr lang="en-US" dirty="0">
              <a:solidFill>
                <a:srgbClr val="FF0000"/>
              </a:solidFill>
            </a:endParaRPr>
          </a:p>
        </p:txBody>
      </p:sp>
    </p:spTree>
    <p:extLst>
      <p:ext uri="{BB962C8B-B14F-4D97-AF65-F5344CB8AC3E}">
        <p14:creationId xmlns:p14="http://schemas.microsoft.com/office/powerpoint/2010/main" val="1046635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 </a:t>
            </a:r>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It’s interesting.  Jesus never taught His disciples how to preach or teach the Bible.</a:t>
            </a:r>
          </a:p>
          <a:p>
            <a:r>
              <a:rPr lang="en-US" dirty="0" smtClean="0"/>
              <a:t>Nor does it seem they ever asked Him.</a:t>
            </a:r>
          </a:p>
          <a:p>
            <a:r>
              <a:rPr lang="en-US" dirty="0" smtClean="0"/>
              <a:t>But they frequently observed Him praying – the God-Man communing with His Father.</a:t>
            </a:r>
          </a:p>
          <a:p>
            <a:r>
              <a:rPr lang="en-US" dirty="0" smtClean="0"/>
              <a:t>On at least one occasion they were motivated to ask Him for a lesson on the topic – so He gave them one.</a:t>
            </a:r>
          </a:p>
          <a:p>
            <a:r>
              <a:rPr lang="en-US" dirty="0"/>
              <a:t>Read </a:t>
            </a:r>
            <a:r>
              <a:rPr lang="en-US" b="1" dirty="0">
                <a:solidFill>
                  <a:srgbClr val="FFFF00"/>
                </a:solidFill>
              </a:rPr>
              <a:t>Luke </a:t>
            </a:r>
            <a:r>
              <a:rPr lang="en-US" b="1" dirty="0" smtClean="0">
                <a:solidFill>
                  <a:srgbClr val="FFFF00"/>
                </a:solidFill>
              </a:rPr>
              <a:t>11:1-4</a:t>
            </a:r>
            <a:r>
              <a:rPr lang="en-US" dirty="0" smtClean="0"/>
              <a:t>.  We will read it in NKJV.</a:t>
            </a:r>
            <a:endParaRPr lang="en-US" dirty="0"/>
          </a:p>
          <a:p>
            <a:endParaRPr lang="en-US" dirty="0" smtClean="0"/>
          </a:p>
          <a:p>
            <a:endParaRPr lang="en-US" dirty="0"/>
          </a:p>
        </p:txBody>
      </p:sp>
    </p:spTree>
    <p:extLst>
      <p:ext uri="{BB962C8B-B14F-4D97-AF65-F5344CB8AC3E}">
        <p14:creationId xmlns:p14="http://schemas.microsoft.com/office/powerpoint/2010/main" val="302293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pPr marL="0" indent="0" algn="ctr">
              <a:buNone/>
            </a:pPr>
            <a:r>
              <a:rPr lang="en-US" sz="4000" dirty="0" smtClean="0">
                <a:solidFill>
                  <a:srgbClr val="00B0F0"/>
                </a:solidFill>
              </a:rPr>
              <a:t>Don’t think of </a:t>
            </a:r>
            <a:r>
              <a:rPr lang="en-US" sz="4000" b="1" dirty="0" smtClean="0">
                <a:solidFill>
                  <a:srgbClr val="FF0000"/>
                </a:solidFill>
              </a:rPr>
              <a:t>prayer</a:t>
            </a:r>
            <a:r>
              <a:rPr lang="en-US" sz="4000" b="1" dirty="0" smtClean="0">
                <a:solidFill>
                  <a:srgbClr val="00B0F0"/>
                </a:solidFill>
              </a:rPr>
              <a:t> </a:t>
            </a:r>
          </a:p>
          <a:p>
            <a:pPr marL="0" indent="0" algn="ctr">
              <a:buNone/>
            </a:pPr>
            <a:r>
              <a:rPr lang="en-US" sz="4000" dirty="0" smtClean="0">
                <a:solidFill>
                  <a:srgbClr val="00B0F0"/>
                </a:solidFill>
              </a:rPr>
              <a:t>as a last resort; </a:t>
            </a:r>
          </a:p>
          <a:p>
            <a:pPr marL="0" indent="0" algn="ctr">
              <a:buNone/>
            </a:pPr>
            <a:r>
              <a:rPr lang="en-US" sz="4000" dirty="0" smtClean="0">
                <a:solidFill>
                  <a:srgbClr val="00B0F0"/>
                </a:solidFill>
              </a:rPr>
              <a:t>make it your </a:t>
            </a:r>
          </a:p>
          <a:p>
            <a:pPr marL="0" indent="0" algn="ctr">
              <a:buNone/>
            </a:pPr>
            <a:r>
              <a:rPr lang="en-US" sz="4000" b="1" dirty="0" smtClean="0">
                <a:solidFill>
                  <a:srgbClr val="FF0000"/>
                </a:solidFill>
              </a:rPr>
              <a:t>first priority</a:t>
            </a:r>
            <a:r>
              <a:rPr lang="en-US" sz="4000" dirty="0" smtClean="0">
                <a:solidFill>
                  <a:srgbClr val="00B0F0"/>
                </a:solidFill>
              </a:rPr>
              <a:t>.</a:t>
            </a:r>
            <a:endParaRPr lang="en-US" sz="4000" dirty="0">
              <a:solidFill>
                <a:srgbClr val="00B0F0"/>
              </a:solidFill>
            </a:endParaRPr>
          </a:p>
        </p:txBody>
      </p:sp>
      <p:pic>
        <p:nvPicPr>
          <p:cNvPr id="1027" name="Picture 3" descr="C:\Users\Dave\AppData\Local\Microsoft\Windows\Temporary Internet Files\Content.IE5\STUR0LAG\MP9004004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38356"/>
            <a:ext cx="2973214" cy="4457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949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 Outline</a:t>
            </a:r>
            <a:endParaRPr lang="en-US" dirty="0"/>
          </a:p>
        </p:txBody>
      </p:sp>
      <p:sp>
        <p:nvSpPr>
          <p:cNvPr id="3" name="Content Placeholder 2"/>
          <p:cNvSpPr>
            <a:spLocks noGrp="1"/>
          </p:cNvSpPr>
          <p:nvPr>
            <p:ph idx="1"/>
          </p:nvPr>
        </p:nvSpPr>
        <p:spPr/>
        <p:txBody>
          <a:bodyPr/>
          <a:lstStyle/>
          <a:p>
            <a:r>
              <a:rPr lang="en-US" dirty="0" smtClean="0"/>
              <a:t>Our Intercession for Others	</a:t>
            </a:r>
            <a:r>
              <a:rPr lang="en-US" dirty="0" smtClean="0"/>
              <a:t>2:1-4</a:t>
            </a:r>
            <a:endParaRPr lang="en-US" dirty="0" smtClean="0"/>
          </a:p>
          <a:p>
            <a:r>
              <a:rPr lang="en-US" dirty="0" smtClean="0"/>
              <a:t>Christ’s Intercession for Us	</a:t>
            </a:r>
            <a:r>
              <a:rPr lang="en-US" dirty="0" smtClean="0"/>
              <a:t>2:5-7</a:t>
            </a:r>
            <a:endParaRPr lang="en-US" dirty="0" smtClean="0"/>
          </a:p>
          <a:p>
            <a:r>
              <a:rPr lang="en-US" dirty="0" smtClean="0"/>
              <a:t>Men Need to Pray			2:8</a:t>
            </a:r>
            <a:endParaRPr lang="en-US" dirty="0"/>
          </a:p>
        </p:txBody>
      </p:sp>
    </p:spTree>
    <p:extLst>
      <p:ext uri="{BB962C8B-B14F-4D97-AF65-F5344CB8AC3E}">
        <p14:creationId xmlns:p14="http://schemas.microsoft.com/office/powerpoint/2010/main" val="122606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rgbClr val="FF0000"/>
                </a:solidFill>
              </a:rPr>
              <a:t>First of all </a:t>
            </a:r>
            <a:r>
              <a:rPr lang="en-US" dirty="0" smtClean="0"/>
              <a:t>here means “first in importance.”</a:t>
            </a:r>
          </a:p>
          <a:p>
            <a:r>
              <a:rPr lang="en-US" dirty="0" smtClean="0"/>
              <a:t>Four </a:t>
            </a:r>
            <a:r>
              <a:rPr lang="en-US" dirty="0" smtClean="0"/>
              <a:t>different words for prayer are used in 2:1</a:t>
            </a:r>
          </a:p>
          <a:p>
            <a:pPr lvl="1"/>
            <a:r>
              <a:rPr lang="en-US" b="1" dirty="0" smtClean="0">
                <a:solidFill>
                  <a:srgbClr val="FF0000"/>
                </a:solidFill>
              </a:rPr>
              <a:t>Supplications</a:t>
            </a:r>
            <a:r>
              <a:rPr lang="en-US" dirty="0" smtClean="0"/>
              <a:t> are prayers for definite needs.</a:t>
            </a:r>
          </a:p>
          <a:p>
            <a:pPr lvl="1"/>
            <a:r>
              <a:rPr lang="en-US" b="1" dirty="0" smtClean="0">
                <a:solidFill>
                  <a:srgbClr val="FF0000"/>
                </a:solidFill>
              </a:rPr>
              <a:t>Prayers</a:t>
            </a:r>
            <a:r>
              <a:rPr lang="en-US" b="1" dirty="0" smtClean="0"/>
              <a:t> – </a:t>
            </a:r>
            <a:r>
              <a:rPr lang="en-US" dirty="0" smtClean="0"/>
              <a:t>the most general word for prayer.</a:t>
            </a:r>
          </a:p>
          <a:p>
            <a:pPr lvl="1"/>
            <a:r>
              <a:rPr lang="en-US" b="1" dirty="0" smtClean="0">
                <a:solidFill>
                  <a:srgbClr val="FF0000"/>
                </a:solidFill>
              </a:rPr>
              <a:t>Intercessions</a:t>
            </a:r>
            <a:r>
              <a:rPr lang="en-US" b="1" dirty="0" smtClean="0"/>
              <a:t> </a:t>
            </a:r>
            <a:r>
              <a:rPr lang="en-US" dirty="0" smtClean="0"/>
              <a:t>suggest free access to God in order to pray for others.</a:t>
            </a:r>
          </a:p>
          <a:p>
            <a:pPr lvl="1"/>
            <a:r>
              <a:rPr lang="en-US" b="1" dirty="0" smtClean="0">
                <a:solidFill>
                  <a:srgbClr val="FF0000"/>
                </a:solidFill>
              </a:rPr>
              <a:t>Giving of Thanks </a:t>
            </a:r>
            <a:r>
              <a:rPr lang="en-US" dirty="0" smtClean="0"/>
              <a:t>– for all that the Lord has already </a:t>
            </a:r>
            <a:r>
              <a:rPr lang="en-US" dirty="0" smtClean="0"/>
              <a:t>done and the people He has put in our lives.</a:t>
            </a:r>
            <a:endParaRPr lang="en-US" dirty="0" smtClean="0"/>
          </a:p>
          <a:p>
            <a:r>
              <a:rPr lang="en-US" dirty="0" smtClean="0"/>
              <a:t>Paul’s point is </a:t>
            </a:r>
            <a:r>
              <a:rPr lang="en-US" dirty="0" smtClean="0"/>
              <a:t>simply </a:t>
            </a:r>
            <a:r>
              <a:rPr lang="en-US" dirty="0" smtClean="0"/>
              <a:t>that we should pray about various things and in various ways.</a:t>
            </a:r>
            <a:endParaRPr lang="en-US" dirty="0"/>
          </a:p>
        </p:txBody>
      </p:sp>
    </p:spTree>
    <p:extLst>
      <p:ext uri="{BB962C8B-B14F-4D97-AF65-F5344CB8AC3E}">
        <p14:creationId xmlns:p14="http://schemas.microsoft.com/office/powerpoint/2010/main" val="286236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b="1" dirty="0">
                <a:solidFill>
                  <a:srgbClr val="FF0000"/>
                </a:solidFill>
              </a:rPr>
              <a:t>A</a:t>
            </a:r>
            <a:r>
              <a:rPr lang="en-US" b="1" dirty="0" smtClean="0">
                <a:solidFill>
                  <a:srgbClr val="FF0000"/>
                </a:solidFill>
              </a:rPr>
              <a:t>ll men </a:t>
            </a:r>
            <a:r>
              <a:rPr lang="en-US" b="1" dirty="0" smtClean="0">
                <a:solidFill>
                  <a:srgbClr val="FFFF00"/>
                </a:solidFill>
              </a:rPr>
              <a:t>(v.1) </a:t>
            </a:r>
            <a:r>
              <a:rPr lang="en-US" b="1" dirty="0" smtClean="0"/>
              <a:t>– </a:t>
            </a:r>
            <a:r>
              <a:rPr lang="en-US" dirty="0" smtClean="0"/>
              <a:t>The word here (</a:t>
            </a:r>
            <a:r>
              <a:rPr lang="en-US" i="1" dirty="0" err="1" smtClean="0"/>
              <a:t>anthropos</a:t>
            </a:r>
            <a:r>
              <a:rPr lang="en-US" dirty="0" smtClean="0"/>
              <a:t>) is very general, speaking of all “people,” not distinguishing between men and women.  </a:t>
            </a:r>
          </a:p>
          <a:p>
            <a:r>
              <a:rPr lang="en-US" dirty="0" smtClean="0"/>
              <a:t>The same goes for </a:t>
            </a:r>
            <a:r>
              <a:rPr lang="en-US" b="1" dirty="0" smtClean="0">
                <a:solidFill>
                  <a:srgbClr val="FFFF00"/>
                </a:solidFill>
              </a:rPr>
              <a:t>v.4</a:t>
            </a:r>
            <a:r>
              <a:rPr lang="en-US" dirty="0" smtClean="0"/>
              <a:t> and </a:t>
            </a:r>
            <a:r>
              <a:rPr lang="en-US" b="1" dirty="0" smtClean="0">
                <a:solidFill>
                  <a:srgbClr val="FFFF00"/>
                </a:solidFill>
              </a:rPr>
              <a:t>v.5</a:t>
            </a:r>
          </a:p>
          <a:p>
            <a:r>
              <a:rPr lang="en-US" dirty="0" smtClean="0"/>
              <a:t>The word in </a:t>
            </a:r>
            <a:r>
              <a:rPr lang="en-US" b="1" dirty="0" smtClean="0">
                <a:solidFill>
                  <a:srgbClr val="FFFF00"/>
                </a:solidFill>
              </a:rPr>
              <a:t>v.8 </a:t>
            </a:r>
            <a:r>
              <a:rPr lang="en-US" dirty="0" smtClean="0"/>
              <a:t>(</a:t>
            </a:r>
            <a:r>
              <a:rPr lang="en-US" i="1" dirty="0" err="1" smtClean="0"/>
              <a:t>aner</a:t>
            </a:r>
            <a:r>
              <a:rPr lang="en-US" dirty="0" smtClean="0"/>
              <a:t>) is the only one in this passage that means “men” as opposed to women.</a:t>
            </a:r>
          </a:p>
          <a:p>
            <a:endParaRPr lang="en-US" dirty="0"/>
          </a:p>
        </p:txBody>
      </p:sp>
    </p:spTree>
    <p:extLst>
      <p:ext uri="{BB962C8B-B14F-4D97-AF65-F5344CB8AC3E}">
        <p14:creationId xmlns:p14="http://schemas.microsoft.com/office/powerpoint/2010/main" val="394307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b="1" dirty="0">
                <a:solidFill>
                  <a:srgbClr val="FF0000"/>
                </a:solidFill>
              </a:rPr>
              <a:t>Quiet and peaceable </a:t>
            </a:r>
            <a:r>
              <a:rPr lang="en-US" dirty="0"/>
              <a:t>– These words </a:t>
            </a:r>
            <a:r>
              <a:rPr lang="en-US" dirty="0" smtClean="0"/>
              <a:t>both mean </a:t>
            </a:r>
            <a:r>
              <a:rPr lang="en-US" dirty="0"/>
              <a:t>about the same thing: still, quiet, tranquil, composed or undisturbed.</a:t>
            </a:r>
          </a:p>
          <a:p>
            <a:r>
              <a:rPr lang="en-US" b="1" dirty="0">
                <a:solidFill>
                  <a:srgbClr val="FF0000"/>
                </a:solidFill>
              </a:rPr>
              <a:t>Reverence</a:t>
            </a:r>
            <a:r>
              <a:rPr lang="en-US" dirty="0"/>
              <a:t> – seriousness, honor, the characteristic of a person which entitles him/her to reverence and </a:t>
            </a:r>
            <a:r>
              <a:rPr lang="en-US" dirty="0" smtClean="0"/>
              <a:t>respect.</a:t>
            </a:r>
          </a:p>
          <a:p>
            <a:r>
              <a:rPr lang="en-US" dirty="0" smtClean="0">
                <a:solidFill>
                  <a:srgbClr val="FFFF00"/>
                </a:solidFill>
              </a:rPr>
              <a:t>Verse 3 </a:t>
            </a:r>
            <a:r>
              <a:rPr lang="en-US" dirty="0" smtClean="0"/>
              <a:t>simply reminds us that God approves of all this prayer.  We don’t have to ask, “Should I be praying about this?”</a:t>
            </a:r>
            <a:endParaRPr lang="en-US" dirty="0"/>
          </a:p>
        </p:txBody>
      </p:sp>
    </p:spTree>
    <p:extLst>
      <p:ext uri="{BB962C8B-B14F-4D97-AF65-F5344CB8AC3E}">
        <p14:creationId xmlns:p14="http://schemas.microsoft.com/office/powerpoint/2010/main" val="298216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solidFill>
                  <a:srgbClr val="00B050"/>
                </a:solidFill>
              </a:rPr>
              <a:t>Praying for Rulers:</a:t>
            </a:r>
          </a:p>
          <a:p>
            <a:r>
              <a:rPr lang="en-US" dirty="0" smtClean="0"/>
              <a:t>The </a:t>
            </a:r>
            <a:r>
              <a:rPr lang="en-US" dirty="0"/>
              <a:t>Romans permitted </a:t>
            </a:r>
            <a:r>
              <a:rPr lang="en-US" dirty="0" smtClean="0"/>
              <a:t>people </a:t>
            </a:r>
            <a:r>
              <a:rPr lang="en-US" dirty="0"/>
              <a:t>to worship their own gods, </a:t>
            </a:r>
            <a:r>
              <a:rPr lang="en-US" dirty="0" smtClean="0"/>
              <a:t>as long as they showed </a:t>
            </a:r>
            <a:r>
              <a:rPr lang="en-US" dirty="0"/>
              <a:t>their loyalty to Rome by also worshiping the goddess Roma and the spirit of the emperor</a:t>
            </a:r>
            <a:r>
              <a:rPr lang="en-US" dirty="0" smtClean="0"/>
              <a:t>.</a:t>
            </a:r>
            <a:endParaRPr lang="en-US" dirty="0" smtClean="0"/>
          </a:p>
          <a:p>
            <a:r>
              <a:rPr lang="en-US" dirty="0" smtClean="0"/>
              <a:t>The Jews were exempt.  Rome </a:t>
            </a:r>
            <a:r>
              <a:rPr lang="en-US" dirty="0"/>
              <a:t>allowed </a:t>
            </a:r>
            <a:r>
              <a:rPr lang="en-US" dirty="0" smtClean="0"/>
              <a:t>them to </a:t>
            </a:r>
            <a:r>
              <a:rPr lang="en-US" dirty="0"/>
              <a:t>pray </a:t>
            </a:r>
            <a:r>
              <a:rPr lang="en-US" i="1" dirty="0" smtClean="0"/>
              <a:t>for</a:t>
            </a:r>
            <a:r>
              <a:rPr lang="en-US" dirty="0" smtClean="0"/>
              <a:t> </a:t>
            </a:r>
            <a:r>
              <a:rPr lang="en-US" dirty="0"/>
              <a:t>the </a:t>
            </a:r>
            <a:r>
              <a:rPr lang="en-US" dirty="0" smtClean="0"/>
              <a:t>emperor without </a:t>
            </a:r>
            <a:r>
              <a:rPr lang="en-US" dirty="0"/>
              <a:t>praying </a:t>
            </a:r>
            <a:r>
              <a:rPr lang="en-US" dirty="0" smtClean="0"/>
              <a:t>or </a:t>
            </a:r>
            <a:r>
              <a:rPr lang="en-US" dirty="0"/>
              <a:t>sacrificing </a:t>
            </a:r>
            <a:r>
              <a:rPr lang="en-US" i="1" dirty="0"/>
              <a:t>to</a:t>
            </a:r>
            <a:r>
              <a:rPr lang="en-US" dirty="0"/>
              <a:t> </a:t>
            </a:r>
            <a:r>
              <a:rPr lang="en-US" dirty="0" smtClean="0"/>
              <a:t>any other God but their own.</a:t>
            </a:r>
            <a:endParaRPr lang="en-US" dirty="0" smtClean="0"/>
          </a:p>
          <a:p>
            <a:r>
              <a:rPr lang="en-US" dirty="0" smtClean="0"/>
              <a:t>Thus, prayers for </a:t>
            </a:r>
            <a:r>
              <a:rPr lang="en-US" dirty="0" smtClean="0"/>
              <a:t>rulers </a:t>
            </a:r>
            <a:r>
              <a:rPr lang="en-US" dirty="0" smtClean="0"/>
              <a:t>were </a:t>
            </a:r>
            <a:r>
              <a:rPr lang="en-US" dirty="0"/>
              <a:t>offered </a:t>
            </a:r>
            <a:r>
              <a:rPr lang="en-US" dirty="0" smtClean="0"/>
              <a:t>regularly </a:t>
            </a:r>
            <a:r>
              <a:rPr lang="en-US" dirty="0"/>
              <a:t>in </a:t>
            </a:r>
            <a:r>
              <a:rPr lang="en-US" dirty="0" smtClean="0"/>
              <a:t>the synagogues.  Christians adopted this practice.</a:t>
            </a:r>
            <a:endParaRPr lang="en-US" dirty="0" smtClean="0"/>
          </a:p>
        </p:txBody>
      </p:sp>
    </p:spTree>
    <p:extLst>
      <p:ext uri="{BB962C8B-B14F-4D97-AF65-F5344CB8AC3E}">
        <p14:creationId xmlns:p14="http://schemas.microsoft.com/office/powerpoint/2010/main" val="32777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solidFill>
                  <a:srgbClr val="00B050"/>
                </a:solidFill>
              </a:rPr>
              <a:t>Praying for Rulers:</a:t>
            </a:r>
          </a:p>
          <a:p>
            <a:r>
              <a:rPr lang="en-US" dirty="0"/>
              <a:t>Nero was emperor at this </a:t>
            </a:r>
            <a:r>
              <a:rPr lang="en-US" dirty="0" smtClean="0"/>
              <a:t>time.  He became </a:t>
            </a:r>
            <a:r>
              <a:rPr lang="en-US" dirty="0"/>
              <a:t>a notorious persecutor of Christians, putting many to death, including Peter and Paul.</a:t>
            </a:r>
          </a:p>
          <a:p>
            <a:r>
              <a:rPr lang="en-US" dirty="0" smtClean="0"/>
              <a:t>When Paul tells us to pray for our rulers, he is not implying that we have to agree with them or their policies.</a:t>
            </a:r>
          </a:p>
          <a:p>
            <a:r>
              <a:rPr lang="en-US" dirty="0" smtClean="0"/>
              <a:t>We can pray for our rulers’ salvation, ask God to  use them for our good, and thank God for the freedoms that we have.</a:t>
            </a:r>
            <a:endParaRPr lang="en-US" dirty="0" smtClean="0"/>
          </a:p>
        </p:txBody>
      </p:sp>
    </p:spTree>
    <p:extLst>
      <p:ext uri="{BB962C8B-B14F-4D97-AF65-F5344CB8AC3E}">
        <p14:creationId xmlns:p14="http://schemas.microsoft.com/office/powerpoint/2010/main" val="176677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b="1" dirty="0" smtClean="0">
                <a:solidFill>
                  <a:srgbClr val="00B050"/>
                </a:solidFill>
              </a:rPr>
              <a:t>God’s Desire:</a:t>
            </a:r>
          </a:p>
          <a:p>
            <a:r>
              <a:rPr lang="en-US" dirty="0" smtClean="0"/>
              <a:t>When God reveals His will to us clearly in the Scriptures, He gives us something to focus on, pray for and work toward.  </a:t>
            </a:r>
          </a:p>
          <a:p>
            <a:r>
              <a:rPr lang="en-US" dirty="0" smtClean="0"/>
              <a:t>World evangelization is one of those things and it starts with us those closest to us.</a:t>
            </a:r>
          </a:p>
          <a:p>
            <a:r>
              <a:rPr lang="en-US" dirty="0" smtClean="0"/>
              <a:t>See also </a:t>
            </a:r>
            <a:r>
              <a:rPr lang="en-US" b="1" dirty="0" smtClean="0">
                <a:solidFill>
                  <a:srgbClr val="FFFF00"/>
                </a:solidFill>
              </a:rPr>
              <a:t>2 Peter 3:9</a:t>
            </a:r>
            <a:endParaRPr lang="en-US" b="1" dirty="0" smtClean="0">
              <a:solidFill>
                <a:srgbClr val="FFFF00"/>
              </a:solidFill>
            </a:endParaRPr>
          </a:p>
        </p:txBody>
      </p:sp>
    </p:spTree>
    <p:extLst>
      <p:ext uri="{BB962C8B-B14F-4D97-AF65-F5344CB8AC3E}">
        <p14:creationId xmlns:p14="http://schemas.microsoft.com/office/powerpoint/2010/main" val="382196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Our Intercession for </a:t>
            </a:r>
            <a:r>
              <a:rPr lang="en-US" dirty="0" smtClean="0">
                <a:solidFill>
                  <a:srgbClr val="00B0F0"/>
                </a:solidFill>
              </a:rPr>
              <a:t>Others     2:1-4</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b="1" dirty="0" smtClean="0">
                <a:solidFill>
                  <a:srgbClr val="00B050"/>
                </a:solidFill>
              </a:rPr>
              <a:t>Application:</a:t>
            </a:r>
          </a:p>
          <a:p>
            <a:r>
              <a:rPr lang="en-US" dirty="0" smtClean="0"/>
              <a:t>We should pray for all kinds of things and all kinds of people in all kinds of ways.</a:t>
            </a:r>
          </a:p>
          <a:p>
            <a:r>
              <a:rPr lang="en-US" dirty="0" smtClean="0"/>
              <a:t>We should especially pray for our rulers – and that through them we would enjoy quiet and peaceful lives.</a:t>
            </a:r>
          </a:p>
          <a:p>
            <a:r>
              <a:rPr lang="en-US" dirty="0" smtClean="0"/>
              <a:t>We should also especially pray for the lost.</a:t>
            </a:r>
          </a:p>
          <a:p>
            <a:r>
              <a:rPr lang="en-US" dirty="0" smtClean="0"/>
              <a:t>See the prayer card handouts.</a:t>
            </a:r>
            <a:endParaRPr lang="en-US" dirty="0" smtClean="0"/>
          </a:p>
        </p:txBody>
      </p:sp>
    </p:spTree>
    <p:extLst>
      <p:ext uri="{BB962C8B-B14F-4D97-AF65-F5344CB8AC3E}">
        <p14:creationId xmlns:p14="http://schemas.microsoft.com/office/powerpoint/2010/main" val="107560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Lesson on Prayer</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pPr marL="0" indent="0" algn="ctr">
              <a:buNone/>
            </a:pPr>
            <a:r>
              <a:rPr lang="en-US" sz="4000" dirty="0" smtClean="0">
                <a:solidFill>
                  <a:srgbClr val="00B0F0"/>
                </a:solidFill>
              </a:rPr>
              <a:t>Don’t think of </a:t>
            </a:r>
            <a:r>
              <a:rPr lang="en-US" sz="4000" b="1" dirty="0" smtClean="0">
                <a:solidFill>
                  <a:srgbClr val="FF0000"/>
                </a:solidFill>
              </a:rPr>
              <a:t>prayer</a:t>
            </a:r>
            <a:r>
              <a:rPr lang="en-US" sz="4000" b="1" dirty="0" smtClean="0">
                <a:solidFill>
                  <a:srgbClr val="00B0F0"/>
                </a:solidFill>
              </a:rPr>
              <a:t> </a:t>
            </a:r>
          </a:p>
          <a:p>
            <a:pPr marL="0" indent="0" algn="ctr">
              <a:buNone/>
            </a:pPr>
            <a:r>
              <a:rPr lang="en-US" sz="4000" dirty="0" smtClean="0">
                <a:solidFill>
                  <a:srgbClr val="00B0F0"/>
                </a:solidFill>
              </a:rPr>
              <a:t>as a last resort; </a:t>
            </a:r>
          </a:p>
          <a:p>
            <a:pPr marL="0" indent="0" algn="ctr">
              <a:buNone/>
            </a:pPr>
            <a:r>
              <a:rPr lang="en-US" sz="4000" dirty="0" smtClean="0">
                <a:solidFill>
                  <a:srgbClr val="00B0F0"/>
                </a:solidFill>
              </a:rPr>
              <a:t>make it your </a:t>
            </a:r>
          </a:p>
          <a:p>
            <a:pPr marL="0" indent="0" algn="ctr">
              <a:buNone/>
            </a:pPr>
            <a:r>
              <a:rPr lang="en-US" sz="4000" b="1" dirty="0" smtClean="0">
                <a:solidFill>
                  <a:srgbClr val="FF0000"/>
                </a:solidFill>
              </a:rPr>
              <a:t>first priority</a:t>
            </a:r>
            <a:r>
              <a:rPr lang="en-US" sz="4000" dirty="0" smtClean="0">
                <a:solidFill>
                  <a:srgbClr val="00B0F0"/>
                </a:solidFill>
              </a:rPr>
              <a:t>.</a:t>
            </a:r>
            <a:endParaRPr lang="en-US" sz="4000" dirty="0">
              <a:solidFill>
                <a:srgbClr val="00B0F0"/>
              </a:solidFill>
            </a:endParaRPr>
          </a:p>
        </p:txBody>
      </p:sp>
      <p:pic>
        <p:nvPicPr>
          <p:cNvPr id="1027" name="Picture 3" descr="C:\Users\Dave\AppData\Local\Microsoft\Windows\Temporary Internet Files\Content.IE5\STUR0LAG\MP9004004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38356"/>
            <a:ext cx="2973214" cy="4457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063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F0"/>
                </a:solidFill>
              </a:rPr>
              <a:t>Christ’s </a:t>
            </a:r>
            <a:r>
              <a:rPr lang="en-US" dirty="0" smtClean="0">
                <a:solidFill>
                  <a:srgbClr val="00B0F0"/>
                </a:solidFill>
              </a:rPr>
              <a:t>Intercession </a:t>
            </a:r>
            <a:r>
              <a:rPr lang="en-US" dirty="0">
                <a:solidFill>
                  <a:srgbClr val="00B0F0"/>
                </a:solidFill>
              </a:rPr>
              <a:t>for </a:t>
            </a:r>
            <a:r>
              <a:rPr lang="en-US" dirty="0" smtClean="0">
                <a:solidFill>
                  <a:srgbClr val="00B0F0"/>
                </a:solidFill>
              </a:rPr>
              <a:t>Us     2:5-7</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b="1" dirty="0" smtClean="0">
                <a:solidFill>
                  <a:srgbClr val="00B050"/>
                </a:solidFill>
              </a:rPr>
              <a:t>Biblical Non-</a:t>
            </a:r>
            <a:r>
              <a:rPr lang="en-US" b="1" dirty="0" err="1" smtClean="0">
                <a:solidFill>
                  <a:srgbClr val="00B050"/>
                </a:solidFill>
              </a:rPr>
              <a:t>negotiables</a:t>
            </a:r>
            <a:r>
              <a:rPr lang="en-US" b="1" dirty="0" smtClean="0">
                <a:solidFill>
                  <a:srgbClr val="00B050"/>
                </a:solidFill>
              </a:rPr>
              <a:t>:</a:t>
            </a:r>
          </a:p>
          <a:p>
            <a:r>
              <a:rPr lang="en-US" dirty="0" smtClean="0"/>
              <a:t>Monotheism – There is only one God.  </a:t>
            </a:r>
          </a:p>
          <a:p>
            <a:pPr lvl="1"/>
            <a:r>
              <a:rPr lang="en-US" dirty="0" smtClean="0"/>
              <a:t>The Bible presents one God in three Persons.</a:t>
            </a:r>
          </a:p>
          <a:p>
            <a:pPr lvl="1"/>
            <a:r>
              <a:rPr lang="en-US" dirty="0" smtClean="0"/>
              <a:t>The Trinity is not a belief in three gods.</a:t>
            </a:r>
          </a:p>
          <a:p>
            <a:r>
              <a:rPr lang="en-US" dirty="0" smtClean="0"/>
              <a:t>Christ is the Only Mediator</a:t>
            </a:r>
          </a:p>
          <a:p>
            <a:pPr lvl="1"/>
            <a:r>
              <a:rPr lang="en-US" dirty="0" smtClean="0"/>
              <a:t>He alone is fully God and fully human</a:t>
            </a:r>
          </a:p>
          <a:p>
            <a:pPr lvl="1"/>
            <a:r>
              <a:rPr lang="en-US" dirty="0" smtClean="0"/>
              <a:t>He is therefore the only perfect Mediator or Arbitrator between God and all of us.</a:t>
            </a:r>
            <a:endParaRPr lang="en-US" dirty="0" smtClean="0"/>
          </a:p>
        </p:txBody>
      </p:sp>
    </p:spTree>
    <p:extLst>
      <p:ext uri="{BB962C8B-B14F-4D97-AF65-F5344CB8AC3E}">
        <p14:creationId xmlns:p14="http://schemas.microsoft.com/office/powerpoint/2010/main" val="32660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F0"/>
                </a:solidFill>
              </a:rPr>
              <a:t>Christ’s </a:t>
            </a:r>
            <a:r>
              <a:rPr lang="en-US" dirty="0" smtClean="0">
                <a:solidFill>
                  <a:srgbClr val="00B0F0"/>
                </a:solidFill>
              </a:rPr>
              <a:t>Intercession </a:t>
            </a:r>
            <a:r>
              <a:rPr lang="en-US" dirty="0">
                <a:solidFill>
                  <a:srgbClr val="00B0F0"/>
                </a:solidFill>
              </a:rPr>
              <a:t>for </a:t>
            </a:r>
            <a:r>
              <a:rPr lang="en-US" dirty="0" smtClean="0">
                <a:solidFill>
                  <a:srgbClr val="00B0F0"/>
                </a:solidFill>
              </a:rPr>
              <a:t>Us     2:5-7</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pPr marL="0" indent="0">
              <a:buNone/>
            </a:pPr>
            <a:r>
              <a:rPr lang="en-US" b="1" dirty="0" smtClean="0">
                <a:solidFill>
                  <a:srgbClr val="00B050"/>
                </a:solidFill>
              </a:rPr>
              <a:t>Biblical Non-</a:t>
            </a:r>
            <a:r>
              <a:rPr lang="en-US" b="1" dirty="0" err="1" smtClean="0">
                <a:solidFill>
                  <a:srgbClr val="00B050"/>
                </a:solidFill>
              </a:rPr>
              <a:t>negotiables</a:t>
            </a:r>
            <a:r>
              <a:rPr lang="en-US" b="1" dirty="0" smtClean="0">
                <a:solidFill>
                  <a:srgbClr val="00B050"/>
                </a:solidFill>
              </a:rPr>
              <a:t>:</a:t>
            </a:r>
          </a:p>
          <a:p>
            <a:r>
              <a:rPr lang="en-US" dirty="0" smtClean="0"/>
              <a:t>Substitutionary Atonement – Christ gave Himself as a ransom.  </a:t>
            </a:r>
          </a:p>
          <a:p>
            <a:pPr lvl="1"/>
            <a:r>
              <a:rPr lang="en-US" dirty="0" smtClean="0"/>
              <a:t>The word ransom (</a:t>
            </a:r>
            <a:r>
              <a:rPr lang="en-US" i="1" dirty="0" err="1"/>
              <a:t>a</a:t>
            </a:r>
            <a:r>
              <a:rPr lang="en-US" i="1" dirty="0" err="1" smtClean="0"/>
              <a:t>ntilutron</a:t>
            </a:r>
            <a:r>
              <a:rPr lang="en-US" dirty="0" smtClean="0"/>
              <a:t>) emphasizes that  something is given </a:t>
            </a:r>
            <a:r>
              <a:rPr lang="en-US" i="1" dirty="0" smtClean="0">
                <a:solidFill>
                  <a:srgbClr val="FF0000"/>
                </a:solidFill>
              </a:rPr>
              <a:t>in place of </a:t>
            </a:r>
            <a:r>
              <a:rPr lang="en-US" dirty="0" smtClean="0"/>
              <a:t>something else.</a:t>
            </a:r>
          </a:p>
          <a:p>
            <a:pPr lvl="1"/>
            <a:r>
              <a:rPr lang="en-US" dirty="0" smtClean="0"/>
              <a:t>Jesus took our place on the cross.  </a:t>
            </a:r>
          </a:p>
          <a:p>
            <a:pPr lvl="1"/>
            <a:r>
              <a:rPr lang="en-US" dirty="0" smtClean="0"/>
              <a:t>In so doing He paid the just penalty for our sin and freed us from slavery to sin and death.</a:t>
            </a:r>
          </a:p>
          <a:p>
            <a:pPr lvl="1"/>
            <a:r>
              <a:rPr lang="en-US" dirty="0" smtClean="0"/>
              <a:t>See also </a:t>
            </a:r>
            <a:r>
              <a:rPr lang="en-US" b="1" dirty="0" smtClean="0">
                <a:solidFill>
                  <a:srgbClr val="FFFF00"/>
                </a:solidFill>
              </a:rPr>
              <a:t>Matthew 20:28 </a:t>
            </a:r>
            <a:r>
              <a:rPr lang="en-US" dirty="0" smtClean="0"/>
              <a:t>and </a:t>
            </a:r>
            <a:r>
              <a:rPr lang="en-US" b="1" dirty="0">
                <a:solidFill>
                  <a:srgbClr val="FFFF00"/>
                </a:solidFill>
              </a:rPr>
              <a:t>Mark 10:45</a:t>
            </a:r>
            <a:r>
              <a:rPr lang="en-US" dirty="0" smtClean="0"/>
              <a:t>.</a:t>
            </a:r>
            <a:endParaRPr lang="en-US" dirty="0" smtClean="0"/>
          </a:p>
        </p:txBody>
      </p:sp>
    </p:spTree>
    <p:extLst>
      <p:ext uri="{BB962C8B-B14F-4D97-AF65-F5344CB8AC3E}">
        <p14:creationId xmlns:p14="http://schemas.microsoft.com/office/powerpoint/2010/main" val="270943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B0F0"/>
                </a:solidFill>
              </a:rPr>
              <a:t>Christ’s </a:t>
            </a:r>
            <a:r>
              <a:rPr lang="en-US" dirty="0" smtClean="0">
                <a:solidFill>
                  <a:srgbClr val="00B0F0"/>
                </a:solidFill>
              </a:rPr>
              <a:t>Intercession </a:t>
            </a:r>
            <a:r>
              <a:rPr lang="en-US" dirty="0">
                <a:solidFill>
                  <a:srgbClr val="00B0F0"/>
                </a:solidFill>
              </a:rPr>
              <a:t>for </a:t>
            </a:r>
            <a:r>
              <a:rPr lang="en-US" dirty="0" smtClean="0">
                <a:solidFill>
                  <a:srgbClr val="00B0F0"/>
                </a:solidFill>
              </a:rPr>
              <a:t>Us     2:5-7</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pPr marL="0" indent="0">
              <a:buNone/>
            </a:pPr>
            <a:r>
              <a:rPr lang="en-US" b="1" dirty="0" smtClean="0">
                <a:solidFill>
                  <a:srgbClr val="00B050"/>
                </a:solidFill>
              </a:rPr>
              <a:t>Consequences of Christ’s Atonement</a:t>
            </a:r>
            <a:r>
              <a:rPr lang="en-US" b="1" dirty="0" smtClean="0">
                <a:solidFill>
                  <a:srgbClr val="00B050"/>
                </a:solidFill>
              </a:rPr>
              <a:t>:</a:t>
            </a:r>
          </a:p>
          <a:p>
            <a:r>
              <a:rPr lang="en-US" dirty="0" smtClean="0"/>
              <a:t>Through faith in Christ we have free access to God the Father.  </a:t>
            </a:r>
          </a:p>
          <a:p>
            <a:r>
              <a:rPr lang="en-US" dirty="0" smtClean="0"/>
              <a:t>The moment Christ died, the veil or curtain that set apart the Holiest Place in the Temple was torn in two from top to bottom.</a:t>
            </a:r>
          </a:p>
          <a:p>
            <a:r>
              <a:rPr lang="en-US" dirty="0" smtClean="0"/>
              <a:t>This means we now have both the privilege and responsibility to go into God’s presence in prayer and worship.  See </a:t>
            </a:r>
            <a:r>
              <a:rPr lang="en-US" b="1" dirty="0" smtClean="0">
                <a:solidFill>
                  <a:srgbClr val="FFFF00"/>
                </a:solidFill>
              </a:rPr>
              <a:t>Hebrews 10:19-22</a:t>
            </a:r>
          </a:p>
        </p:txBody>
      </p:sp>
    </p:spTree>
    <p:extLst>
      <p:ext uri="{BB962C8B-B14F-4D97-AF65-F5344CB8AC3E}">
        <p14:creationId xmlns:p14="http://schemas.microsoft.com/office/powerpoint/2010/main" val="166823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Lesson on Prayer</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pPr marL="0" indent="0" algn="ctr">
              <a:buNone/>
            </a:pPr>
            <a:r>
              <a:rPr lang="en-US" sz="4000" dirty="0" smtClean="0">
                <a:solidFill>
                  <a:srgbClr val="00B0F0"/>
                </a:solidFill>
              </a:rPr>
              <a:t>Don’t think of </a:t>
            </a:r>
            <a:r>
              <a:rPr lang="en-US" sz="4000" b="1" dirty="0" smtClean="0">
                <a:solidFill>
                  <a:srgbClr val="FF0000"/>
                </a:solidFill>
              </a:rPr>
              <a:t>prayer</a:t>
            </a:r>
            <a:r>
              <a:rPr lang="en-US" sz="4000" b="1" dirty="0" smtClean="0">
                <a:solidFill>
                  <a:srgbClr val="00B0F0"/>
                </a:solidFill>
              </a:rPr>
              <a:t> </a:t>
            </a:r>
          </a:p>
          <a:p>
            <a:pPr marL="0" indent="0" algn="ctr">
              <a:buNone/>
            </a:pPr>
            <a:r>
              <a:rPr lang="en-US" sz="4000" dirty="0" smtClean="0">
                <a:solidFill>
                  <a:srgbClr val="00B0F0"/>
                </a:solidFill>
              </a:rPr>
              <a:t>as a last resort; </a:t>
            </a:r>
          </a:p>
          <a:p>
            <a:pPr marL="0" indent="0" algn="ctr">
              <a:buNone/>
            </a:pPr>
            <a:r>
              <a:rPr lang="en-US" sz="4000" dirty="0" smtClean="0">
                <a:solidFill>
                  <a:srgbClr val="00B0F0"/>
                </a:solidFill>
              </a:rPr>
              <a:t>make it your </a:t>
            </a:r>
          </a:p>
          <a:p>
            <a:pPr marL="0" indent="0" algn="ctr">
              <a:buNone/>
            </a:pPr>
            <a:r>
              <a:rPr lang="en-US" sz="4000" b="1" dirty="0" smtClean="0">
                <a:solidFill>
                  <a:srgbClr val="FF0000"/>
                </a:solidFill>
              </a:rPr>
              <a:t>first priority</a:t>
            </a:r>
            <a:r>
              <a:rPr lang="en-US" sz="4000" dirty="0" smtClean="0">
                <a:solidFill>
                  <a:srgbClr val="00B0F0"/>
                </a:solidFill>
              </a:rPr>
              <a:t>.</a:t>
            </a:r>
            <a:endParaRPr lang="en-US" sz="4000" dirty="0">
              <a:solidFill>
                <a:srgbClr val="00B0F0"/>
              </a:solidFill>
            </a:endParaRPr>
          </a:p>
        </p:txBody>
      </p:sp>
      <p:pic>
        <p:nvPicPr>
          <p:cNvPr id="1027" name="Picture 3" descr="C:\Users\Dave\AppData\Local\Microsoft\Windows\Temporary Internet Files\Content.IE5\STUR0LAG\MP9004004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38356"/>
            <a:ext cx="2973214" cy="4457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0638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Men Need </a:t>
            </a:r>
            <a:r>
              <a:rPr lang="en-US" dirty="0" smtClean="0">
                <a:solidFill>
                  <a:srgbClr val="00B0F0"/>
                </a:solidFill>
              </a:rPr>
              <a:t>to Pray		2:8</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This is the one place in this passage where the word for </a:t>
            </a:r>
            <a:r>
              <a:rPr lang="en-US" b="1" dirty="0" smtClean="0">
                <a:solidFill>
                  <a:srgbClr val="FF0000"/>
                </a:solidFill>
              </a:rPr>
              <a:t>men</a:t>
            </a:r>
            <a:r>
              <a:rPr lang="en-US" dirty="0" smtClean="0"/>
              <a:t> literally means “adult males”.</a:t>
            </a:r>
          </a:p>
          <a:p>
            <a:r>
              <a:rPr lang="en-US" dirty="0" smtClean="0"/>
              <a:t>Paul is not speaking </a:t>
            </a:r>
            <a:r>
              <a:rPr lang="en-US" dirty="0"/>
              <a:t>here </a:t>
            </a:r>
            <a:r>
              <a:rPr lang="en-US" dirty="0" smtClean="0"/>
              <a:t>to women or children, not even to boys – but men.</a:t>
            </a:r>
          </a:p>
          <a:p>
            <a:r>
              <a:rPr lang="en-US" dirty="0" smtClean="0"/>
              <a:t>Men normally respond best to simple, clearly defined goals.  Paul limits his instructions to one verse so Timothy doesn’t have to beat around the bush.  </a:t>
            </a:r>
            <a:r>
              <a:rPr lang="en-US" b="1" dirty="0" smtClean="0">
                <a:solidFill>
                  <a:srgbClr val="00B0F0"/>
                </a:solidFill>
              </a:rPr>
              <a:t>Men need to pray.</a:t>
            </a:r>
          </a:p>
        </p:txBody>
      </p:sp>
    </p:spTree>
    <p:extLst>
      <p:ext uri="{BB962C8B-B14F-4D97-AF65-F5344CB8AC3E}">
        <p14:creationId xmlns:p14="http://schemas.microsoft.com/office/powerpoint/2010/main" val="98939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Men Need </a:t>
            </a:r>
            <a:r>
              <a:rPr lang="en-US" dirty="0" smtClean="0">
                <a:solidFill>
                  <a:srgbClr val="00B0F0"/>
                </a:solidFill>
              </a:rPr>
              <a:t>to Pray		2:8</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pPr marL="0" indent="0">
              <a:buNone/>
            </a:pPr>
            <a:r>
              <a:rPr lang="en-US" b="1" dirty="0" smtClean="0">
                <a:solidFill>
                  <a:srgbClr val="00B050"/>
                </a:solidFill>
              </a:rPr>
              <a:t>Hindrances to Effective Prayer:</a:t>
            </a:r>
          </a:p>
          <a:p>
            <a:r>
              <a:rPr lang="en-US" b="1" dirty="0" smtClean="0">
                <a:solidFill>
                  <a:srgbClr val="FF0000"/>
                </a:solidFill>
              </a:rPr>
              <a:t>Lack of holiness </a:t>
            </a:r>
            <a:r>
              <a:rPr lang="en-US" dirty="0" smtClean="0"/>
              <a:t>– </a:t>
            </a:r>
            <a:r>
              <a:rPr lang="en-US" dirty="0" smtClean="0">
                <a:solidFill>
                  <a:srgbClr val="FF0000"/>
                </a:solidFill>
              </a:rPr>
              <a:t>Holy hands</a:t>
            </a:r>
            <a:r>
              <a:rPr lang="en-US" dirty="0" smtClean="0"/>
              <a:t> imply that the men’s lives need to be pure to make their prayer more effective.</a:t>
            </a:r>
          </a:p>
          <a:p>
            <a:r>
              <a:rPr lang="en-US" b="1" dirty="0" smtClean="0">
                <a:solidFill>
                  <a:srgbClr val="FF0000"/>
                </a:solidFill>
              </a:rPr>
              <a:t>Anger and disputing </a:t>
            </a:r>
            <a:r>
              <a:rPr lang="en-US" b="1" dirty="0" smtClean="0"/>
              <a:t>– </a:t>
            </a:r>
            <a:r>
              <a:rPr lang="en-US" b="1" dirty="0" smtClean="0">
                <a:solidFill>
                  <a:srgbClr val="FF0000"/>
                </a:solidFill>
              </a:rPr>
              <a:t>Doubt</a:t>
            </a:r>
            <a:r>
              <a:rPr lang="en-US" dirty="0" smtClean="0"/>
              <a:t> can indeed hinder prayer, but the word here means something more like “quarreling”.</a:t>
            </a:r>
          </a:p>
          <a:p>
            <a:r>
              <a:rPr lang="en-US" b="1" dirty="0" smtClean="0">
                <a:solidFill>
                  <a:srgbClr val="FF0000"/>
                </a:solidFill>
              </a:rPr>
              <a:t>A bad relationship with your wife </a:t>
            </a:r>
            <a:r>
              <a:rPr lang="en-US" b="1" dirty="0" smtClean="0"/>
              <a:t>– </a:t>
            </a:r>
            <a:r>
              <a:rPr lang="en-US" dirty="0" smtClean="0"/>
              <a:t>Not listed here, but see </a:t>
            </a:r>
            <a:r>
              <a:rPr lang="en-US" b="1" dirty="0" smtClean="0">
                <a:solidFill>
                  <a:srgbClr val="FFFF00"/>
                </a:solidFill>
              </a:rPr>
              <a:t>1 Peter 3:7</a:t>
            </a:r>
            <a:r>
              <a:rPr lang="en-US" dirty="0" smtClean="0"/>
              <a:t>.</a:t>
            </a:r>
            <a:endParaRPr lang="en-US" b="1" dirty="0" smtClean="0">
              <a:solidFill>
                <a:srgbClr val="FF0000"/>
              </a:solidFill>
            </a:endParaRPr>
          </a:p>
          <a:p>
            <a:endParaRPr lang="en-US" b="1" dirty="0" smtClean="0">
              <a:solidFill>
                <a:srgbClr val="00B0F0"/>
              </a:solidFill>
            </a:endParaRPr>
          </a:p>
        </p:txBody>
      </p:sp>
    </p:spTree>
    <p:extLst>
      <p:ext uri="{BB962C8B-B14F-4D97-AF65-F5344CB8AC3E}">
        <p14:creationId xmlns:p14="http://schemas.microsoft.com/office/powerpoint/2010/main" val="11751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Lesson on Prayer</a:t>
            </a:r>
            <a:endParaRPr lang="en-US" dirty="0"/>
          </a:p>
        </p:txBody>
      </p:sp>
      <p:sp>
        <p:nvSpPr>
          <p:cNvPr id="3" name="Content Placeholder 2"/>
          <p:cNvSpPr>
            <a:spLocks noGrp="1"/>
          </p:cNvSpPr>
          <p:nvPr>
            <p:ph idx="1"/>
          </p:nvPr>
        </p:nvSpPr>
        <p:spPr>
          <a:xfrm>
            <a:off x="457200" y="1600200"/>
            <a:ext cx="4114800" cy="4525963"/>
          </a:xfrm>
        </p:spPr>
        <p:txBody>
          <a:bodyPr>
            <a:normAutofit/>
          </a:bodyPr>
          <a:lstStyle/>
          <a:p>
            <a:pPr marL="0" indent="0" algn="ctr">
              <a:buNone/>
            </a:pPr>
            <a:r>
              <a:rPr lang="en-US" sz="4000" dirty="0" smtClean="0">
                <a:solidFill>
                  <a:srgbClr val="00B0F0"/>
                </a:solidFill>
              </a:rPr>
              <a:t>Don’t think of </a:t>
            </a:r>
            <a:r>
              <a:rPr lang="en-US" sz="4000" b="1" dirty="0" smtClean="0">
                <a:solidFill>
                  <a:srgbClr val="FF0000"/>
                </a:solidFill>
              </a:rPr>
              <a:t>prayer</a:t>
            </a:r>
            <a:r>
              <a:rPr lang="en-US" sz="4000" b="1" dirty="0" smtClean="0">
                <a:solidFill>
                  <a:srgbClr val="00B0F0"/>
                </a:solidFill>
              </a:rPr>
              <a:t> </a:t>
            </a:r>
          </a:p>
          <a:p>
            <a:pPr marL="0" indent="0" algn="ctr">
              <a:buNone/>
            </a:pPr>
            <a:r>
              <a:rPr lang="en-US" sz="4000" dirty="0" smtClean="0">
                <a:solidFill>
                  <a:srgbClr val="00B0F0"/>
                </a:solidFill>
              </a:rPr>
              <a:t>as a last resort; </a:t>
            </a:r>
          </a:p>
          <a:p>
            <a:pPr marL="0" indent="0" algn="ctr">
              <a:buNone/>
            </a:pPr>
            <a:r>
              <a:rPr lang="en-US" sz="4000" dirty="0" smtClean="0">
                <a:solidFill>
                  <a:srgbClr val="00B0F0"/>
                </a:solidFill>
              </a:rPr>
              <a:t>make it your </a:t>
            </a:r>
          </a:p>
          <a:p>
            <a:pPr marL="0" indent="0" algn="ctr">
              <a:buNone/>
            </a:pPr>
            <a:r>
              <a:rPr lang="en-US" sz="4000" b="1" dirty="0" smtClean="0">
                <a:solidFill>
                  <a:srgbClr val="FF0000"/>
                </a:solidFill>
              </a:rPr>
              <a:t>first priority</a:t>
            </a:r>
            <a:r>
              <a:rPr lang="en-US" sz="4000" dirty="0" smtClean="0">
                <a:solidFill>
                  <a:srgbClr val="00B0F0"/>
                </a:solidFill>
              </a:rPr>
              <a:t>.</a:t>
            </a:r>
            <a:endParaRPr lang="en-US" sz="4000" dirty="0">
              <a:solidFill>
                <a:srgbClr val="00B0F0"/>
              </a:solidFill>
            </a:endParaRPr>
          </a:p>
        </p:txBody>
      </p:sp>
      <p:pic>
        <p:nvPicPr>
          <p:cNvPr id="1027" name="Picture 3" descr="C:\Users\Dave\AppData\Local\Microsoft\Windows\Temporary Internet Files\Content.IE5\STUR0LAG\MP9004004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38356"/>
            <a:ext cx="2973214" cy="4457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56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  Conclusions</a:t>
            </a:r>
            <a:endParaRPr lang="en-US" dirty="0"/>
          </a:p>
        </p:txBody>
      </p:sp>
      <p:sp>
        <p:nvSpPr>
          <p:cNvPr id="3" name="Content Placeholder 2"/>
          <p:cNvSpPr>
            <a:spLocks noGrp="1"/>
          </p:cNvSpPr>
          <p:nvPr>
            <p:ph idx="1"/>
          </p:nvPr>
        </p:nvSpPr>
        <p:spPr/>
        <p:txBody>
          <a:bodyPr>
            <a:normAutofit/>
          </a:bodyPr>
          <a:lstStyle/>
          <a:p>
            <a:r>
              <a:rPr lang="en-US" dirty="0"/>
              <a:t>We should pray for all kinds of </a:t>
            </a:r>
            <a:r>
              <a:rPr lang="en-US" dirty="0" smtClean="0"/>
              <a:t>things </a:t>
            </a:r>
            <a:r>
              <a:rPr lang="en-US" dirty="0"/>
              <a:t>and all kinds of people in </a:t>
            </a:r>
            <a:r>
              <a:rPr lang="en-US" dirty="0" smtClean="0"/>
              <a:t>all kinds of ways</a:t>
            </a:r>
            <a:r>
              <a:rPr lang="en-US" dirty="0"/>
              <a:t>.</a:t>
            </a:r>
          </a:p>
          <a:p>
            <a:r>
              <a:rPr lang="en-US" dirty="0"/>
              <a:t>We should especially pray for our rulers – and that through them we would enjoy quiet and peaceful lives.</a:t>
            </a:r>
          </a:p>
          <a:p>
            <a:r>
              <a:rPr lang="en-US" dirty="0"/>
              <a:t>We should also especially pray for the lost</a:t>
            </a:r>
            <a:r>
              <a:rPr lang="en-US" dirty="0" smtClean="0"/>
              <a:t>.</a:t>
            </a:r>
            <a:endParaRPr lang="en-US" dirty="0"/>
          </a:p>
        </p:txBody>
      </p:sp>
    </p:spTree>
    <p:extLst>
      <p:ext uri="{BB962C8B-B14F-4D97-AF65-F5344CB8AC3E}">
        <p14:creationId xmlns:p14="http://schemas.microsoft.com/office/powerpoint/2010/main" val="101469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  Conclusions</a:t>
            </a:r>
            <a:endParaRPr lang="en-US" dirty="0"/>
          </a:p>
        </p:txBody>
      </p:sp>
      <p:sp>
        <p:nvSpPr>
          <p:cNvPr id="3" name="Content Placeholder 2"/>
          <p:cNvSpPr>
            <a:spLocks noGrp="1"/>
          </p:cNvSpPr>
          <p:nvPr>
            <p:ph idx="1"/>
          </p:nvPr>
        </p:nvSpPr>
        <p:spPr/>
        <p:txBody>
          <a:bodyPr>
            <a:normAutofit/>
          </a:bodyPr>
          <a:lstStyle/>
          <a:p>
            <a:r>
              <a:rPr lang="en-US" dirty="0" smtClean="0"/>
              <a:t>Our access to God is not based on any merit of our own, but on the fact that Christ took the penalty for our sin, giving us free access to God the Father through faith in Him.</a:t>
            </a:r>
          </a:p>
          <a:p>
            <a:r>
              <a:rPr lang="en-US" dirty="0" smtClean="0"/>
              <a:t>Men especially need to pray.  Perhaps they specifically need to learn to be less </a:t>
            </a:r>
            <a:r>
              <a:rPr lang="en-US" dirty="0" smtClean="0">
                <a:solidFill>
                  <a:srgbClr val="FF0000"/>
                </a:solidFill>
              </a:rPr>
              <a:t>self-reliant </a:t>
            </a:r>
            <a:r>
              <a:rPr lang="en-US" dirty="0" smtClean="0"/>
              <a:t>and more </a:t>
            </a:r>
            <a:r>
              <a:rPr lang="en-US" dirty="0" smtClean="0">
                <a:solidFill>
                  <a:srgbClr val="FF0000"/>
                </a:solidFill>
              </a:rPr>
              <a:t>God-reliant</a:t>
            </a:r>
            <a:r>
              <a:rPr lang="en-US" dirty="0" smtClean="0"/>
              <a:t>.</a:t>
            </a:r>
          </a:p>
        </p:txBody>
      </p:sp>
    </p:spTree>
    <p:extLst>
      <p:ext uri="{BB962C8B-B14F-4D97-AF65-F5344CB8AC3E}">
        <p14:creationId xmlns:p14="http://schemas.microsoft.com/office/powerpoint/2010/main" val="16501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Lesson on Prayer:  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smtClean="0"/>
              <a:t>purpose of </a:t>
            </a:r>
            <a:r>
              <a:rPr lang="en-US" dirty="0" smtClean="0"/>
              <a:t>prayer </a:t>
            </a:r>
            <a:r>
              <a:rPr lang="en-US" dirty="0" smtClean="0"/>
              <a:t>is not to get our will done in heaven but to get God’s will done on earth</a:t>
            </a:r>
            <a:r>
              <a:rPr lang="en-US" dirty="0" smtClean="0"/>
              <a:t>.</a:t>
            </a:r>
          </a:p>
          <a:p>
            <a:r>
              <a:rPr lang="en-US" dirty="0" smtClean="0"/>
              <a:t>We have no record of Jesus ever teaching His disciples how to preach.  He did, however, teach them how to pray.</a:t>
            </a:r>
          </a:p>
          <a:p>
            <a:r>
              <a:rPr lang="en-US" dirty="0" smtClean="0"/>
              <a:t>Let’s pray </a:t>
            </a:r>
            <a:r>
              <a:rPr lang="en-US" b="1" dirty="0" smtClean="0">
                <a:solidFill>
                  <a:srgbClr val="FFFF00"/>
                </a:solidFill>
              </a:rPr>
              <a:t>Matthew 6:9-13</a:t>
            </a:r>
            <a:r>
              <a:rPr lang="en-US" dirty="0"/>
              <a:t> </a:t>
            </a:r>
            <a:r>
              <a:rPr lang="en-US" dirty="0" smtClean="0"/>
              <a:t>(</a:t>
            </a:r>
            <a:r>
              <a:rPr lang="en-US" dirty="0" smtClean="0"/>
              <a:t>NKJV) i.e., with “debts” rather than “trespasses,” and the “kingdom, power and glory” tag on the end.</a:t>
            </a:r>
            <a:endParaRPr lang="en-US" dirty="0" smtClean="0"/>
          </a:p>
        </p:txBody>
      </p:sp>
    </p:spTree>
    <p:extLst>
      <p:ext uri="{BB962C8B-B14F-4D97-AF65-F5344CB8AC3E}">
        <p14:creationId xmlns:p14="http://schemas.microsoft.com/office/powerpoint/2010/main" val="102658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3276600"/>
          </a:xfrm>
        </p:spPr>
        <p:txBody>
          <a:bodyPr>
            <a:normAutofit/>
          </a:bodyPr>
          <a:lstStyle/>
          <a:p>
            <a:r>
              <a:rPr lang="en-US" dirty="0" smtClean="0"/>
              <a:t>Next </a:t>
            </a:r>
            <a:r>
              <a:rPr lang="en-US" dirty="0"/>
              <a:t>Week:</a:t>
            </a:r>
            <a:br>
              <a:rPr lang="en-US" dirty="0"/>
            </a:br>
            <a:r>
              <a:rPr lang="en-US" dirty="0"/>
              <a:t>Godly Womanhood </a:t>
            </a:r>
            <a:br>
              <a:rPr lang="en-US" dirty="0"/>
            </a:br>
            <a:r>
              <a:rPr lang="en-US" dirty="0">
                <a:solidFill>
                  <a:srgbClr val="00B0F0"/>
                </a:solidFill>
              </a:rPr>
              <a:t>2 Timothy </a:t>
            </a:r>
            <a:r>
              <a:rPr lang="en-US" dirty="0" smtClean="0">
                <a:solidFill>
                  <a:srgbClr val="00B0F0"/>
                </a:solidFill>
              </a:rPr>
              <a:t>2:9-15</a:t>
            </a:r>
            <a:endParaRPr lang="en-US" dirty="0">
              <a:solidFill>
                <a:srgbClr val="00B0F0"/>
              </a:solidFill>
            </a:endParaRPr>
          </a:p>
        </p:txBody>
      </p:sp>
    </p:spTree>
    <p:extLst>
      <p:ext uri="{BB962C8B-B14F-4D97-AF65-F5344CB8AC3E}">
        <p14:creationId xmlns:p14="http://schemas.microsoft.com/office/powerpoint/2010/main" val="2149348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755</TotalTime>
  <Words>1273</Words>
  <Application>Microsoft Office PowerPoint</Application>
  <PresentationFormat>On-screen Show (4:3)</PresentationFormat>
  <Paragraphs>133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 Lesson on Prayer</vt:lpstr>
      <vt:lpstr>A Lesson on Prayer: Introduction</vt:lpstr>
      <vt:lpstr>A Lesson on Prayer</vt:lpstr>
      <vt:lpstr>A Lesson on Prayer: Outline</vt:lpstr>
      <vt:lpstr>Our Intercession for Others     2:1-4</vt:lpstr>
      <vt:lpstr>Our Intercession for Others     2:1-4</vt:lpstr>
      <vt:lpstr>Our Intercession for Others     2:1-4</vt:lpstr>
      <vt:lpstr>Our Intercession for Others     2:1-4</vt:lpstr>
      <vt:lpstr>Our Intercession for Others     2:1-4</vt:lpstr>
      <vt:lpstr>Our Intercession for Others     2:1-4</vt:lpstr>
      <vt:lpstr>Our Intercession for Others     2:1-4</vt:lpstr>
      <vt:lpstr>A Lesson on Prayer</vt:lpstr>
      <vt:lpstr>Christ’s Intercession for Us     2:5-7</vt:lpstr>
      <vt:lpstr>Christ’s Intercession for Us     2:5-7</vt:lpstr>
      <vt:lpstr>Christ’s Intercession for Us     2:5-7</vt:lpstr>
      <vt:lpstr>A Lesson on Prayer</vt:lpstr>
      <vt:lpstr>Men Need to Pray  2:8</vt:lpstr>
      <vt:lpstr>Men Need to Pray  2:8</vt:lpstr>
      <vt:lpstr>A Lesson on Prayer</vt:lpstr>
      <vt:lpstr>A Lesson on Prayer:  Conclusions</vt:lpstr>
      <vt:lpstr>A Lesson on Prayer:  Conclusions</vt:lpstr>
      <vt:lpstr>A Lesson on Prayer:  Conclusions</vt:lpstr>
      <vt:lpstr>Next Week: Godly Womanhood  2 Timothy 2:9-15</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Lesson on Prayer</dc:title>
  <dc:creator>Dave</dc:creator>
  <cp:lastModifiedBy>David Kosobucki</cp:lastModifiedBy>
  <cp:revision>30</cp:revision>
  <dcterms:created xsi:type="dcterms:W3CDTF">2006-08-16T00:00:00Z</dcterms:created>
  <dcterms:modified xsi:type="dcterms:W3CDTF">2011-09-03T21:05:10Z</dcterms:modified>
</cp:coreProperties>
</file>