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26"/>
  </p:notesMasterIdLst>
  <p:sldIdLst>
    <p:sldId id="256" r:id="rId3"/>
    <p:sldId id="257" r:id="rId4"/>
    <p:sldId id="276" r:id="rId5"/>
    <p:sldId id="277" r:id="rId6"/>
    <p:sldId id="278" r:id="rId7"/>
    <p:sldId id="279" r:id="rId8"/>
    <p:sldId id="274" r:id="rId9"/>
    <p:sldId id="258" r:id="rId10"/>
    <p:sldId id="259" r:id="rId11"/>
    <p:sldId id="260" r:id="rId12"/>
    <p:sldId id="266" r:id="rId13"/>
    <p:sldId id="281" r:id="rId14"/>
    <p:sldId id="282" r:id="rId15"/>
    <p:sldId id="283" r:id="rId16"/>
    <p:sldId id="284" r:id="rId17"/>
    <p:sldId id="280" r:id="rId18"/>
    <p:sldId id="271" r:id="rId19"/>
    <p:sldId id="272" r:id="rId20"/>
    <p:sldId id="267" r:id="rId21"/>
    <p:sldId id="268" r:id="rId22"/>
    <p:sldId id="269" r:id="rId23"/>
    <p:sldId id="270" r:id="rId24"/>
    <p:sldId id="285" r:id="rId25"/>
  </p:sldIdLst>
  <p:sldSz cx="9144000" cy="6858000" type="screen4x3"/>
  <p:notesSz cx="6858000" cy="9144000"/>
  <p:defaultTextStyle>
    <a:defPPr>
      <a:defRPr lang="en-GB"/>
    </a:defPPr>
    <a:lvl1pPr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1" autoAdjust="0"/>
    <p:restoredTop sz="94610" autoAdjust="0"/>
  </p:normalViewPr>
  <p:slideViewPr>
    <p:cSldViewPr>
      <p:cViewPr varScale="1">
        <p:scale>
          <a:sx n="84" d="100"/>
          <a:sy n="84" d="100"/>
        </p:scale>
        <p:origin x="-1032" y="-90"/>
      </p:cViewPr>
      <p:guideLst>
        <p:guide orient="horz" pos="2160"/>
        <p:guide pos="2880"/>
      </p:guideLst>
    </p:cSldViewPr>
  </p:slideViewPr>
  <p:outlineViewPr>
    <p:cViewPr varScale="1">
      <p:scale>
        <a:sx n="170" d="200"/>
        <a:sy n="170" d="200"/>
      </p:scale>
      <p:origin x="0" y="111180"/>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Tree>
    <p:extLst>
      <p:ext uri="{BB962C8B-B14F-4D97-AF65-F5344CB8AC3E}">
        <p14:creationId xmlns:p14="http://schemas.microsoft.com/office/powerpoint/2010/main" val="251554029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64876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7578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63195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13"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981200"/>
            <a:ext cx="38100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619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055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00174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1533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8425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10288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1447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63550"/>
            <a:ext cx="1941513" cy="56308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63550"/>
            <a:ext cx="5676900" cy="56308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9638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07365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44238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83193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692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0162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8158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502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75925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71094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78512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4963"/>
            <a:ext cx="2055813" cy="4524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019800" cy="4524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38839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0"/>
            <a:ext cx="7770813" cy="1468438"/>
          </a:xfrm>
        </p:spPr>
        <p:txBody>
          <a:bodyPr/>
          <a:lstStyle/>
          <a:p>
            <a:r>
              <a:rPr lang="en-US" smtClean="0"/>
              <a:t>Click to edit Master title style</a:t>
            </a:r>
            <a:endParaRPr lang="en-US"/>
          </a:p>
        </p:txBody>
      </p:sp>
    </p:spTree>
    <p:extLst>
      <p:ext uri="{BB962C8B-B14F-4D97-AF65-F5344CB8AC3E}">
        <p14:creationId xmlns:p14="http://schemas.microsoft.com/office/powerpoint/2010/main" val="222567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463550"/>
            <a:ext cx="5637213"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685800" y="1981200"/>
            <a:ext cx="7770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pic>
        <p:nvPicPr>
          <p:cNvPr id="1027"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152400"/>
            <a:ext cx="2540000" cy="1816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mj-lt"/>
          <a:ea typeface="+mj-ea"/>
          <a:cs typeface="+mj-cs"/>
        </a:defRPr>
      </a:lvl1pPr>
      <a:lvl2pPr marL="742950" indent="-28575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2pPr>
      <a:lvl3pPr marL="11430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3pPr>
      <a:lvl4pPr marL="16002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4pPr>
      <a:lvl5pPr marL="20574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5pPr>
      <a:lvl6pPr marL="25146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6pPr>
      <a:lvl7pPr marL="29718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7pPr>
      <a:lvl8pPr marL="34290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8pPr>
      <a:lvl9pPr marL="38862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9pPr>
    </p:titleStyle>
    <p:bodyStyle>
      <a:lvl1pPr marL="342900" indent="-342900" algn="l" defTabSz="457200" rtl="0" fontAlgn="base">
        <a:lnSpc>
          <a:spcPct val="101000"/>
        </a:lnSpc>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57200" rtl="0" fontAlgn="base">
        <a:lnSpc>
          <a:spcPct val="101000"/>
        </a:lnSpc>
        <a:spcBef>
          <a:spcPts val="700"/>
        </a:spcBef>
        <a:spcAft>
          <a:spcPct val="0"/>
        </a:spcAft>
        <a:buClr>
          <a:srgbClr val="000000"/>
        </a:buClr>
        <a:buSzPct val="100000"/>
        <a:buFont typeface="Times New Roman" pitchFamily="16" charset="0"/>
        <a:defRPr sz="2800">
          <a:solidFill>
            <a:srgbClr val="FFFFFF"/>
          </a:solidFill>
          <a:latin typeface="+mn-lt"/>
          <a:ea typeface="+mn-ea"/>
          <a:cs typeface="+mn-cs"/>
        </a:defRPr>
      </a:lvl2pPr>
      <a:lvl3pPr marL="1143000" indent="-228600" algn="l" defTabSz="457200" rtl="0" fontAlgn="base">
        <a:lnSpc>
          <a:spcPct val="101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3pPr>
      <a:lvl4pPr marL="16002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4pPr>
      <a:lvl5pPr marL="20574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5pPr>
      <a:lvl6pPr marL="25146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6pPr>
      <a:lvl7pPr marL="29718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7pPr>
      <a:lvl8pPr marL="34290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8pPr>
      <a:lvl9pPr marL="38862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685800" y="2286000"/>
            <a:ext cx="7770813" cy="146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smtClean="0"/>
              <a:t>Click to edit the title text format</a:t>
            </a:r>
          </a:p>
        </p:txBody>
      </p:sp>
      <p:pic>
        <p:nvPicPr>
          <p:cNvPr id="205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76600" y="228600"/>
            <a:ext cx="2540000" cy="1816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Rectangle 3"/>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mj-lt"/>
          <a:ea typeface="+mj-ea"/>
          <a:cs typeface="+mj-cs"/>
        </a:defRPr>
      </a:lvl1pPr>
      <a:lvl2pPr marL="742950" indent="-28575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2pPr>
      <a:lvl3pPr marL="11430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3pPr>
      <a:lvl4pPr marL="16002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4pPr>
      <a:lvl5pPr marL="20574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5pPr>
      <a:lvl6pPr marL="25146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6pPr>
      <a:lvl7pPr marL="29718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7pPr>
      <a:lvl8pPr marL="34290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8pPr>
      <a:lvl9pPr marL="3886200" indent="-228600" algn="ctr" defTabSz="457200" rtl="0" fontAlgn="base">
        <a:lnSpc>
          <a:spcPct val="101000"/>
        </a:lnSpc>
        <a:spcBef>
          <a:spcPct val="0"/>
        </a:spcBef>
        <a:spcAft>
          <a:spcPct val="0"/>
        </a:spcAft>
        <a:buClr>
          <a:srgbClr val="000000"/>
        </a:buClr>
        <a:buSzPct val="100000"/>
        <a:buFont typeface="Times New Roman" pitchFamily="16" charset="0"/>
        <a:defRPr sz="4400">
          <a:solidFill>
            <a:srgbClr val="FFFFFF"/>
          </a:solidFill>
          <a:latin typeface="Verdana" pitchFamily="32" charset="0"/>
          <a:ea typeface="Lucida Sans Unicode" charset="0"/>
          <a:cs typeface="Lucida Sans Unicode" charset="0"/>
        </a:defRPr>
      </a:lvl9pPr>
    </p:titleStyle>
    <p:bodyStyle>
      <a:lvl1pPr marL="342900" indent="-342900" algn="l" defTabSz="457200" rtl="0" fontAlgn="base">
        <a:lnSpc>
          <a:spcPct val="101000"/>
        </a:lnSpc>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57200" rtl="0" fontAlgn="base">
        <a:lnSpc>
          <a:spcPct val="101000"/>
        </a:lnSpc>
        <a:spcBef>
          <a:spcPts val="700"/>
        </a:spcBef>
        <a:spcAft>
          <a:spcPct val="0"/>
        </a:spcAft>
        <a:buClr>
          <a:srgbClr val="000000"/>
        </a:buClr>
        <a:buSzPct val="100000"/>
        <a:buFont typeface="Times New Roman" pitchFamily="16" charset="0"/>
        <a:defRPr sz="2800">
          <a:solidFill>
            <a:srgbClr val="FFFFFF"/>
          </a:solidFill>
          <a:latin typeface="+mn-lt"/>
          <a:ea typeface="+mn-ea"/>
          <a:cs typeface="+mn-cs"/>
        </a:defRPr>
      </a:lvl2pPr>
      <a:lvl3pPr marL="1143000" indent="-228600" algn="l" defTabSz="457200" rtl="0" fontAlgn="base">
        <a:lnSpc>
          <a:spcPct val="101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3pPr>
      <a:lvl4pPr marL="16002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4pPr>
      <a:lvl5pPr marL="20574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5pPr>
      <a:lvl6pPr marL="25146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6pPr>
      <a:lvl7pPr marL="29718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7pPr>
      <a:lvl8pPr marL="34290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8pPr>
      <a:lvl9pPr marL="3886200" indent="-228600" algn="l" defTabSz="457200" rtl="0" fontAlgn="base">
        <a:lnSpc>
          <a:spcPct val="101000"/>
        </a:lnSpc>
        <a:spcBef>
          <a:spcPts val="500"/>
        </a:spcBef>
        <a:spcAft>
          <a:spcPct val="0"/>
        </a:spcAft>
        <a:buClr>
          <a:srgbClr val="000000"/>
        </a:buClr>
        <a:buSzPct val="100000"/>
        <a:buFont typeface="Times New Roman" pitchFamily="16" charset="0"/>
        <a:defRPr sz="2000">
          <a:solidFill>
            <a:srgbClr val="FFFFFF"/>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685800" y="2286000"/>
            <a:ext cx="7772400" cy="1470025"/>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smtClean="0">
                <a:solidFill>
                  <a:srgbClr val="FFFF00"/>
                </a:solidFill>
                <a:latin typeface="Calibri" pitchFamily="34" charset="0"/>
                <a:cs typeface="Calibri" pitchFamily="34" charset="0"/>
              </a:rPr>
              <a:t>1 Timothy: Overview</a:t>
            </a:r>
            <a:endParaRPr lang="en-US" sz="4000" dirty="0">
              <a:solidFill>
                <a:srgbClr val="FFFF00"/>
              </a:solidFill>
              <a:latin typeface="Calibri" pitchFamily="34" charset="0"/>
              <a:cs typeface="Calibri" pitchFamily="34" charset="0"/>
            </a:endParaRPr>
          </a:p>
        </p:txBody>
      </p:sp>
      <p:sp>
        <p:nvSpPr>
          <p:cNvPr id="4098" name="Rectangle 2"/>
          <p:cNvSpPr>
            <a:spLocks noGrp="1" noChangeArrowheads="1"/>
          </p:cNvSpPr>
          <p:nvPr>
            <p:ph type="subTitle" idx="4294967295"/>
          </p:nvPr>
        </p:nvSpPr>
        <p:spPr bwMode="auto">
          <a:xfrm>
            <a:off x="1066800" y="3657600"/>
            <a:ext cx="7010400" cy="2362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marL="0" indent="0" algn="ctr">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dirty="0">
                <a:latin typeface="Calibri" pitchFamily="34" charset="0"/>
                <a:cs typeface="Calibri" pitchFamily="34" charset="0"/>
              </a:rPr>
              <a:t>“… I write so that you may know how you ought to conduct yourself in the house of God, which is the church of the living God, the pillar and ground of the truth.”   </a:t>
            </a:r>
            <a:r>
              <a:rPr lang="en-US" sz="3200" i="1" dirty="0">
                <a:latin typeface="Calibri" pitchFamily="34" charset="0"/>
                <a:cs typeface="Calibri" pitchFamily="34" charset="0"/>
              </a:rPr>
              <a:t>– 1 Timothy 3:14-15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The city of </a:t>
            </a:r>
            <a:r>
              <a:rPr lang="en-US" sz="3200" dirty="0" err="1" smtClean="0">
                <a:latin typeface="Calibri" pitchFamily="34" charset="0"/>
                <a:cs typeface="Calibri" pitchFamily="34" charset="0"/>
              </a:rPr>
              <a:t>Lystra</a:t>
            </a:r>
            <a:r>
              <a:rPr lang="en-US" sz="3200" dirty="0" smtClean="0">
                <a:latin typeface="Calibri" pitchFamily="34" charset="0"/>
                <a:cs typeface="Calibri" pitchFamily="34" charset="0"/>
              </a:rPr>
              <a:t> gave Paul both a high point and a low point in his ministry.  </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On the low end, he was stoned by an irate mob, dragged out of </a:t>
            </a:r>
            <a:r>
              <a:rPr lang="en-US" dirty="0" smtClean="0">
                <a:latin typeface="Calibri" pitchFamily="34" charset="0"/>
                <a:cs typeface="Calibri" pitchFamily="34" charset="0"/>
              </a:rPr>
              <a:t>town</a:t>
            </a:r>
            <a:r>
              <a:rPr lang="en-US" dirty="0" smtClean="0">
                <a:latin typeface="Calibri" pitchFamily="34" charset="0"/>
                <a:cs typeface="Calibri" pitchFamily="34" charset="0"/>
              </a:rPr>
              <a:t>, </a:t>
            </a:r>
            <a:r>
              <a:rPr lang="en-US" dirty="0" smtClean="0">
                <a:latin typeface="Calibri" pitchFamily="34" charset="0"/>
                <a:cs typeface="Calibri" pitchFamily="34" charset="0"/>
              </a:rPr>
              <a:t>and left for dead.</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On the high end, it was there that he met Timothy, </a:t>
            </a:r>
            <a:r>
              <a:rPr lang="en-US" sz="3200" dirty="0" smtClean="0">
                <a:latin typeface="Calibri" pitchFamily="34" charset="0"/>
                <a:cs typeface="Calibri" pitchFamily="34" charset="0"/>
              </a:rPr>
              <a:t>his “true son in the faith”, </a:t>
            </a:r>
            <a:r>
              <a:rPr lang="en-US" sz="3200" dirty="0" smtClean="0">
                <a:latin typeface="Calibri" pitchFamily="34" charset="0"/>
                <a:cs typeface="Calibri" pitchFamily="34" charset="0"/>
              </a:rPr>
              <a:t>a faithful friend and assistant in his work. </a:t>
            </a:r>
            <a:endParaRPr lang="en-US" sz="3200" dirty="0">
              <a:latin typeface="Calibri" pitchFamily="34" charset="0"/>
              <a:cs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What Acts tells us about Timothy:</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latin typeface="Calibri" pitchFamily="34" charset="0"/>
                <a:cs typeface="Calibri" pitchFamily="34" charset="0"/>
              </a:rPr>
              <a:t>See </a:t>
            </a:r>
            <a:r>
              <a:rPr lang="en-US" sz="2800" b="1" dirty="0" smtClean="0">
                <a:solidFill>
                  <a:srgbClr val="FFFF00"/>
                </a:solidFill>
                <a:latin typeface="Calibri" pitchFamily="34" charset="0"/>
                <a:cs typeface="Calibri" pitchFamily="34" charset="0"/>
              </a:rPr>
              <a:t>Acts 16:1-3</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What we learn about him elsewhere:</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solidFill>
                  <a:schemeClr val="bg1"/>
                </a:solidFill>
                <a:latin typeface="Calibri" pitchFamily="34" charset="0"/>
                <a:cs typeface="Calibri" pitchFamily="34" charset="0"/>
              </a:rPr>
              <a:t>See </a:t>
            </a:r>
            <a:r>
              <a:rPr lang="en-US" sz="2800" b="1" dirty="0" smtClean="0">
                <a:solidFill>
                  <a:srgbClr val="FFFF00"/>
                </a:solidFill>
                <a:latin typeface="Calibri" pitchFamily="34" charset="0"/>
                <a:cs typeface="Calibri" pitchFamily="34" charset="0"/>
              </a:rPr>
              <a:t>2 Timothy  1:5, 3:15</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What Paul said about Timothy to others:</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latin typeface="Calibri" pitchFamily="34" charset="0"/>
                <a:cs typeface="Calibri" pitchFamily="34" charset="0"/>
              </a:rPr>
              <a:t>See </a:t>
            </a:r>
            <a:r>
              <a:rPr lang="en-US" sz="2800" b="1" dirty="0" smtClean="0">
                <a:solidFill>
                  <a:srgbClr val="FFFF00"/>
                </a:solidFill>
                <a:latin typeface="Calibri" pitchFamily="34" charset="0"/>
                <a:cs typeface="Calibri" pitchFamily="34" charset="0"/>
              </a:rPr>
              <a:t>Philippians 2:19-23</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3088825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What </a:t>
            </a:r>
            <a:r>
              <a:rPr lang="en-US" dirty="0">
                <a:latin typeface="Calibri" pitchFamily="34" charset="0"/>
                <a:cs typeface="Calibri" pitchFamily="34" charset="0"/>
              </a:rPr>
              <a:t>Adam Clarke (1760 – </a:t>
            </a:r>
            <a:r>
              <a:rPr lang="en-US" dirty="0" smtClean="0">
                <a:latin typeface="Calibri" pitchFamily="34" charset="0"/>
                <a:cs typeface="Calibri" pitchFamily="34" charset="0"/>
              </a:rPr>
              <a:t>1832) the old Methodist said about Timothy:</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i="1" dirty="0" smtClean="0">
                <a:latin typeface="Calibri" pitchFamily="34" charset="0"/>
                <a:cs typeface="Calibri" pitchFamily="34" charset="0"/>
              </a:rPr>
              <a:t>“It </a:t>
            </a:r>
            <a:r>
              <a:rPr lang="en-US" i="1" dirty="0">
                <a:latin typeface="Calibri" pitchFamily="34" charset="0"/>
                <a:cs typeface="Calibri" pitchFamily="34" charset="0"/>
              </a:rPr>
              <a:t>is likely that Timothy was the only child; and it appears that he had been brought up in the fear of God, and carefully instructed in the Jewish religion by means of the Holy Scriptures</a:t>
            </a:r>
            <a:r>
              <a:rPr lang="en-US" i="1" dirty="0" smtClean="0">
                <a:latin typeface="Calibri" pitchFamily="34" charset="0"/>
                <a:cs typeface="Calibri" pitchFamily="34" charset="0"/>
              </a:rPr>
              <a:t>.”</a:t>
            </a:r>
            <a:endParaRPr lang="en-US" i="1" dirty="0">
              <a:latin typeface="Calibri" pitchFamily="34" charset="0"/>
              <a:cs typeface="Calibri" pitchFamily="34" charset="0"/>
            </a:endParaRPr>
          </a:p>
        </p:txBody>
      </p:sp>
    </p:spTree>
    <p:extLst>
      <p:ext uri="{BB962C8B-B14F-4D97-AF65-F5344CB8AC3E}">
        <p14:creationId xmlns:p14="http://schemas.microsoft.com/office/powerpoint/2010/main" val="3816040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i="1" dirty="0" smtClean="0">
                <a:latin typeface="Calibri" pitchFamily="34" charset="0"/>
                <a:cs typeface="Calibri" pitchFamily="34" charset="0"/>
              </a:rPr>
              <a:t>“It </a:t>
            </a:r>
            <a:r>
              <a:rPr lang="en-US" i="1" dirty="0">
                <a:latin typeface="Calibri" pitchFamily="34" charset="0"/>
                <a:cs typeface="Calibri" pitchFamily="34" charset="0"/>
              </a:rPr>
              <a:t>appears, also, that this young man drank into the apostle’s spirit, became a thorough convert to the Christian faith, and that a very tender intimacy subsisted between St. Paul and him</a:t>
            </a:r>
            <a:r>
              <a:rPr lang="en-US" i="1" dirty="0" smtClean="0">
                <a:latin typeface="Calibri" pitchFamily="34" charset="0"/>
                <a:cs typeface="Calibri" pitchFamily="34" charset="0"/>
              </a:rPr>
              <a:t>.”</a:t>
            </a:r>
            <a:endParaRPr lang="en-US" i="1" dirty="0">
              <a:latin typeface="Calibri" pitchFamily="34" charset="0"/>
              <a:cs typeface="Calibri" pitchFamily="34" charset="0"/>
            </a:endParaRPr>
          </a:p>
        </p:txBody>
      </p:sp>
    </p:spTree>
    <p:extLst>
      <p:ext uri="{BB962C8B-B14F-4D97-AF65-F5344CB8AC3E}">
        <p14:creationId xmlns:p14="http://schemas.microsoft.com/office/powerpoint/2010/main" val="528022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i="1" dirty="0" smtClean="0">
                <a:latin typeface="Calibri" pitchFamily="34" charset="0"/>
                <a:cs typeface="Calibri" pitchFamily="34" charset="0"/>
              </a:rPr>
              <a:t>“When </a:t>
            </a:r>
            <a:r>
              <a:rPr lang="en-US" i="1" dirty="0">
                <a:latin typeface="Calibri" pitchFamily="34" charset="0"/>
                <a:cs typeface="Calibri" pitchFamily="34" charset="0"/>
              </a:rPr>
              <a:t>the apostle came from Antioch, in Syria, the second time to </a:t>
            </a:r>
            <a:r>
              <a:rPr lang="en-US" i="1" dirty="0" err="1">
                <a:latin typeface="Calibri" pitchFamily="34" charset="0"/>
                <a:cs typeface="Calibri" pitchFamily="34" charset="0"/>
              </a:rPr>
              <a:t>Lystra</a:t>
            </a:r>
            <a:r>
              <a:rPr lang="en-US" i="1" dirty="0">
                <a:latin typeface="Calibri" pitchFamily="34" charset="0"/>
                <a:cs typeface="Calibri" pitchFamily="34" charset="0"/>
              </a:rPr>
              <a:t>, he found Timothy a member of the Church, and so highly reputed and warmly recommended by the Church in that place, that St. Paul took him to be his companion in his travels</a:t>
            </a:r>
            <a:r>
              <a:rPr lang="en-US" i="1" dirty="0" smtClean="0">
                <a:latin typeface="Calibri" pitchFamily="34" charset="0"/>
                <a:cs typeface="Calibri" pitchFamily="34" charset="0"/>
              </a:rPr>
              <a:t>.”</a:t>
            </a:r>
            <a:endParaRPr lang="en-US" i="1" dirty="0">
              <a:latin typeface="Calibri" pitchFamily="34" charset="0"/>
              <a:cs typeface="Calibri" pitchFamily="34" charset="0"/>
            </a:endParaRPr>
          </a:p>
        </p:txBody>
      </p:sp>
    </p:spTree>
    <p:extLst>
      <p:ext uri="{BB962C8B-B14F-4D97-AF65-F5344CB8AC3E}">
        <p14:creationId xmlns:p14="http://schemas.microsoft.com/office/powerpoint/2010/main" val="1891443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5122"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latin typeface="Calibri" pitchFamily="34" charset="0"/>
                <a:cs typeface="Calibri" pitchFamily="34" charset="0"/>
              </a:rPr>
              <a:t>Of Paul’s </a:t>
            </a:r>
            <a:r>
              <a:rPr lang="en-US" sz="3200" dirty="0">
                <a:solidFill>
                  <a:srgbClr val="FFFF00"/>
                </a:solidFill>
                <a:latin typeface="Calibri" pitchFamily="34" charset="0"/>
                <a:cs typeface="Calibri" pitchFamily="34" charset="0"/>
              </a:rPr>
              <a:t>thirteen</a:t>
            </a:r>
            <a:r>
              <a:rPr lang="en-US" sz="3200" dirty="0">
                <a:latin typeface="Calibri" pitchFamily="34" charset="0"/>
                <a:cs typeface="Calibri" pitchFamily="34" charset="0"/>
              </a:rPr>
              <a:t> New Testament letters, four were to individuals.</a:t>
            </a:r>
          </a:p>
          <a:p>
            <a:pPr marL="341313" indent="-341313">
              <a:buClr>
                <a:srgbClr val="FFFF00"/>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Three</a:t>
            </a:r>
            <a:r>
              <a:rPr lang="en-US" sz="3200" dirty="0">
                <a:latin typeface="Calibri" pitchFamily="34" charset="0"/>
                <a:cs typeface="Calibri" pitchFamily="34" charset="0"/>
              </a:rPr>
              <a:t> of those are known as the </a:t>
            </a:r>
            <a:r>
              <a:rPr lang="en-US" i="1" dirty="0">
                <a:solidFill>
                  <a:srgbClr val="FFFF00"/>
                </a:solidFill>
                <a:latin typeface="Calibri" pitchFamily="34" charset="0"/>
                <a:cs typeface="Calibri" pitchFamily="34" charset="0"/>
              </a:rPr>
              <a:t>P</a:t>
            </a:r>
            <a:r>
              <a:rPr lang="en-US" sz="3200" i="1" dirty="0" smtClean="0">
                <a:solidFill>
                  <a:srgbClr val="FFFF00"/>
                </a:solidFill>
                <a:latin typeface="Calibri" pitchFamily="34" charset="0"/>
                <a:cs typeface="Calibri" pitchFamily="34" charset="0"/>
              </a:rPr>
              <a:t>astoral </a:t>
            </a:r>
            <a:r>
              <a:rPr lang="en-US" i="1" dirty="0">
                <a:solidFill>
                  <a:srgbClr val="FFFF00"/>
                </a:solidFill>
                <a:latin typeface="Calibri" pitchFamily="34" charset="0"/>
                <a:cs typeface="Calibri" pitchFamily="34" charset="0"/>
              </a:rPr>
              <a:t>E</a:t>
            </a:r>
            <a:r>
              <a:rPr lang="en-US" sz="3200" i="1" dirty="0" smtClean="0">
                <a:solidFill>
                  <a:srgbClr val="FFFF00"/>
                </a:solidFill>
                <a:latin typeface="Calibri" pitchFamily="34" charset="0"/>
                <a:cs typeface="Calibri" pitchFamily="34" charset="0"/>
              </a:rPr>
              <a:t>pistles</a:t>
            </a:r>
            <a:r>
              <a:rPr lang="en-US" sz="3200" i="1" dirty="0">
                <a:latin typeface="Calibri" pitchFamily="34" charset="0"/>
                <a:cs typeface="Calibri" pitchFamily="34" charset="0"/>
              </a:rPr>
              <a:t>, </a:t>
            </a:r>
            <a:r>
              <a:rPr lang="en-US" sz="3200" dirty="0">
                <a:latin typeface="Calibri" pitchFamily="34" charset="0"/>
                <a:cs typeface="Calibri" pitchFamily="34" charset="0"/>
              </a:rPr>
              <a:t>because they were written to pastors.</a:t>
            </a:r>
          </a:p>
          <a:p>
            <a:pPr marL="341313" indent="-341313">
              <a:buClr>
                <a:srgbClr val="FFFF00"/>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Two</a:t>
            </a:r>
            <a:r>
              <a:rPr lang="en-US" sz="3200" dirty="0">
                <a:latin typeface="Calibri" pitchFamily="34" charset="0"/>
                <a:cs typeface="Calibri" pitchFamily="34" charset="0"/>
              </a:rPr>
              <a:t> of those were to </a:t>
            </a:r>
            <a:r>
              <a:rPr lang="en-US" sz="3200" dirty="0">
                <a:solidFill>
                  <a:srgbClr val="FFFF00"/>
                </a:solidFill>
                <a:latin typeface="Calibri" pitchFamily="34" charset="0"/>
                <a:cs typeface="Calibri" pitchFamily="34" charset="0"/>
              </a:rPr>
              <a:t>Timothy</a:t>
            </a:r>
            <a:r>
              <a:rPr lang="en-US" sz="3200" dirty="0">
                <a:latin typeface="Calibri" pitchFamily="34" charset="0"/>
                <a:cs typeface="Calibri" pitchFamily="34" charset="0"/>
              </a:rPr>
              <a:t>.</a:t>
            </a:r>
          </a:p>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solidFill>
                  <a:schemeClr val="bg1"/>
                </a:solidFill>
                <a:latin typeface="Calibri" pitchFamily="34" charset="0"/>
                <a:cs typeface="Calibri" pitchFamily="34" charset="0"/>
              </a:rPr>
              <a:t>This one, </a:t>
            </a:r>
            <a:r>
              <a:rPr lang="en-US" dirty="0" smtClean="0">
                <a:solidFill>
                  <a:srgbClr val="FFFF00"/>
                </a:solidFill>
                <a:latin typeface="Calibri" pitchFamily="34" charset="0"/>
                <a:cs typeface="Calibri" pitchFamily="34" charset="0"/>
              </a:rPr>
              <a:t>1 Timothy, </a:t>
            </a:r>
            <a:r>
              <a:rPr lang="en-US" sz="3200" dirty="0" smtClean="0">
                <a:latin typeface="Calibri" pitchFamily="34" charset="0"/>
                <a:cs typeface="Calibri" pitchFamily="34" charset="0"/>
              </a:rPr>
              <a:t>is </a:t>
            </a:r>
            <a:r>
              <a:rPr lang="en-US" sz="3200" dirty="0">
                <a:latin typeface="Calibri" pitchFamily="34" charset="0"/>
                <a:cs typeface="Calibri" pitchFamily="34" charset="0"/>
              </a:rPr>
              <a:t>obviously the first.</a:t>
            </a:r>
          </a:p>
        </p:txBody>
      </p:sp>
    </p:spTree>
    <p:extLst>
      <p:ext uri="{BB962C8B-B14F-4D97-AF65-F5344CB8AC3E}">
        <p14:creationId xmlns:p14="http://schemas.microsoft.com/office/powerpoint/2010/main" val="1529778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Introduction</a:t>
            </a: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latin typeface="Calibri" pitchFamily="34" charset="0"/>
                <a:cs typeface="Calibri" pitchFamily="34" charset="0"/>
              </a:rPr>
              <a:t>Here we have God’s word on what it takes to do ministry according to God’s will.  We’ll </a:t>
            </a:r>
            <a:r>
              <a:rPr lang="en-US" sz="3200" dirty="0" smtClean="0">
                <a:latin typeface="Calibri" pitchFamily="34" charset="0"/>
                <a:cs typeface="Calibri" pitchFamily="34" charset="0"/>
              </a:rPr>
              <a:t>see, among other things:</a:t>
            </a:r>
            <a:endParaRPr lang="en-US" sz="3200" dirty="0">
              <a:latin typeface="Calibri" pitchFamily="34" charset="0"/>
              <a:cs typeface="Calibri" pitchFamily="34" charset="0"/>
            </a:endParaRPr>
          </a:p>
          <a:p>
            <a:pPr marL="741363" lvl="1" indent="-284163">
              <a:lnSpc>
                <a:spcPct val="91000"/>
              </a:lnSpc>
              <a:buClr>
                <a:srgbClr val="FFFF00"/>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What things to emphasize.</a:t>
            </a:r>
          </a:p>
          <a:p>
            <a:pPr marL="741363" lvl="1" indent="-284163">
              <a:lnSpc>
                <a:spcPct val="91000"/>
              </a:lnSpc>
              <a:buClr>
                <a:srgbClr val="FFFF00"/>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What things to avoid.</a:t>
            </a:r>
          </a:p>
          <a:p>
            <a:pPr marL="741363" lvl="1" indent="-284163">
              <a:lnSpc>
                <a:spcPct val="91000"/>
              </a:lnSpc>
              <a:buClr>
                <a:srgbClr val="FFFF00"/>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The qualifications for church leaders.</a:t>
            </a:r>
          </a:p>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latin typeface="Calibri" pitchFamily="34" charset="0"/>
                <a:cs typeface="Calibri" pitchFamily="34" charset="0"/>
              </a:rPr>
              <a:t>It’s interesting to compare God’s ideas for the church to our own.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CC99"/>
                </a:solidFill>
                <a:latin typeface="Calibri" pitchFamily="34" charset="0"/>
                <a:cs typeface="Calibri" pitchFamily="34" charset="0"/>
              </a:rPr>
              <a:t>Making Disciples</a:t>
            </a:r>
          </a:p>
        </p:txBody>
      </p:sp>
      <p:sp>
        <p:nvSpPr>
          <p:cNvPr id="7170"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latin typeface="Calibri" pitchFamily="34" charset="0"/>
                <a:cs typeface="Calibri" pitchFamily="34" charset="0"/>
              </a:rPr>
              <a:t>One </a:t>
            </a:r>
            <a:r>
              <a:rPr lang="en-US" sz="3200" dirty="0" smtClean="0">
                <a:latin typeface="Calibri" pitchFamily="34" charset="0"/>
                <a:cs typeface="Calibri" pitchFamily="34" charset="0"/>
              </a:rPr>
              <a:t>obvious lesson </a:t>
            </a:r>
            <a:r>
              <a:rPr lang="en-US" sz="3200" dirty="0">
                <a:latin typeface="Calibri" pitchFamily="34" charset="0"/>
                <a:cs typeface="Calibri" pitchFamily="34" charset="0"/>
              </a:rPr>
              <a:t>we </a:t>
            </a:r>
            <a:r>
              <a:rPr lang="en-US" sz="3200" dirty="0" smtClean="0">
                <a:latin typeface="Calibri" pitchFamily="34" charset="0"/>
                <a:cs typeface="Calibri" pitchFamily="34" charset="0"/>
              </a:rPr>
              <a:t>learn </a:t>
            </a:r>
            <a:r>
              <a:rPr lang="en-US" sz="3200" dirty="0">
                <a:latin typeface="Calibri" pitchFamily="34" charset="0"/>
                <a:cs typeface="Calibri" pitchFamily="34" charset="0"/>
              </a:rPr>
              <a:t>from this letter concerns Paul’s relationship to Timothy as a mentor.</a:t>
            </a:r>
          </a:p>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First Timothy </a:t>
            </a:r>
            <a:r>
              <a:rPr lang="en-US" sz="3200" dirty="0">
                <a:latin typeface="Calibri" pitchFamily="34" charset="0"/>
                <a:cs typeface="Calibri" pitchFamily="34" charset="0"/>
              </a:rPr>
              <a:t>was written some </a:t>
            </a:r>
            <a:r>
              <a:rPr lang="en-US" sz="3200" dirty="0">
                <a:solidFill>
                  <a:srgbClr val="FFFF00"/>
                </a:solidFill>
                <a:latin typeface="Calibri" pitchFamily="34" charset="0"/>
                <a:cs typeface="Calibri" pitchFamily="34" charset="0"/>
              </a:rPr>
              <a:t>15 years </a:t>
            </a:r>
            <a:r>
              <a:rPr lang="en-US" sz="3200" dirty="0">
                <a:latin typeface="Calibri" pitchFamily="34" charset="0"/>
                <a:cs typeface="Calibri" pitchFamily="34" charset="0"/>
              </a:rPr>
              <a:t>after Paul recruited him to be part of his missionary team back in </a:t>
            </a:r>
            <a:r>
              <a:rPr lang="en-US" sz="3200" dirty="0">
                <a:solidFill>
                  <a:srgbClr val="FFFF00"/>
                </a:solidFill>
                <a:latin typeface="Calibri" pitchFamily="34" charset="0"/>
                <a:cs typeface="Calibri" pitchFamily="34" charset="0"/>
              </a:rPr>
              <a:t>Acts 16</a:t>
            </a:r>
            <a:r>
              <a:rPr lang="en-US" sz="3200" dirty="0">
                <a:latin typeface="Calibri" pitchFamily="34" charset="0"/>
                <a:cs typeface="Calibri" pitchFamily="34" charset="0"/>
              </a:rPr>
              <a:t>.</a:t>
            </a:r>
          </a:p>
          <a:p>
            <a:pPr marL="341313" indent="-341313">
              <a:lnSpc>
                <a:spcPct val="91000"/>
              </a:lnSpc>
              <a:buClr>
                <a:srgbClr val="00CC99"/>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00CC99"/>
                </a:solidFill>
                <a:latin typeface="Calibri" pitchFamily="34" charset="0"/>
                <a:cs typeface="Calibri" pitchFamily="34" charset="0"/>
              </a:rPr>
              <a:t>They stayed connected for life.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latin typeface="Calibri" pitchFamily="34" charset="0"/>
                <a:cs typeface="Calibri" pitchFamily="34" charset="0"/>
              </a:rPr>
              <a:t>Reading through the letter should take </a:t>
            </a:r>
            <a:r>
              <a:rPr lang="en-US" sz="3200" dirty="0" smtClean="0">
                <a:latin typeface="Calibri" pitchFamily="34" charset="0"/>
                <a:cs typeface="Calibri" pitchFamily="34" charset="0"/>
              </a:rPr>
              <a:t>no more </a:t>
            </a:r>
            <a:r>
              <a:rPr lang="en-US" sz="3200" dirty="0">
                <a:latin typeface="Calibri" pitchFamily="34" charset="0"/>
                <a:cs typeface="Calibri" pitchFamily="34" charset="0"/>
              </a:rPr>
              <a:t>than 20 minutes.  As we </a:t>
            </a:r>
            <a:r>
              <a:rPr lang="en-US" sz="3200" dirty="0" smtClean="0">
                <a:latin typeface="Calibri" pitchFamily="34" charset="0"/>
                <a:cs typeface="Calibri" pitchFamily="34" charset="0"/>
              </a:rPr>
              <a:t>read consider</a:t>
            </a:r>
            <a:r>
              <a:rPr lang="en-US" sz="3200" dirty="0">
                <a:latin typeface="Calibri" pitchFamily="34" charset="0"/>
                <a:cs typeface="Calibri" pitchFamily="34" charset="0"/>
              </a:rPr>
              <a:t>:</a:t>
            </a:r>
          </a:p>
          <a:p>
            <a:pPr marL="741363" lvl="1" indent="-284163">
              <a:buClr>
                <a:srgbClr val="00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00FFFF"/>
                </a:solidFill>
                <a:latin typeface="Calibri" pitchFamily="34" charset="0"/>
                <a:cs typeface="Calibri" pitchFamily="34" charset="0"/>
              </a:rPr>
              <a:t>The topics Paul brings up.</a:t>
            </a:r>
          </a:p>
          <a:p>
            <a:pPr marL="741363" lvl="1" indent="-284163">
              <a:buClr>
                <a:srgbClr val="00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00FFFF"/>
                </a:solidFill>
                <a:latin typeface="Calibri" pitchFamily="34" charset="0"/>
                <a:cs typeface="Calibri" pitchFamily="34" charset="0"/>
              </a:rPr>
              <a:t>What he says about those topics.</a:t>
            </a:r>
          </a:p>
          <a:p>
            <a:pPr marL="741363" lvl="1" indent="-284163">
              <a:buClr>
                <a:srgbClr val="00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00FFFF"/>
                </a:solidFill>
                <a:latin typeface="Calibri" pitchFamily="34" charset="0"/>
                <a:cs typeface="Calibri" pitchFamily="34" charset="0"/>
              </a:rPr>
              <a:t>How these things might be applied by the church here and now, in our present place and time.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09600" y="1828800"/>
            <a:ext cx="7772400" cy="4114800"/>
          </a:xfrm>
          <a:ln/>
        </p:spPr>
        <p:txBody>
          <a:bodyPr lIns="90000" tIns="46800" rIns="90000" bIns="46800"/>
          <a:lstStyle/>
          <a:p>
            <a:pPr marL="0" indent="0">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One Possible Outline (W. </a:t>
            </a:r>
            <a:r>
              <a:rPr lang="en-US" sz="3200" dirty="0" err="1" smtClean="0">
                <a:solidFill>
                  <a:schemeClr val="bg1"/>
                </a:solidFill>
                <a:latin typeface="Calibri" pitchFamily="34" charset="0"/>
                <a:cs typeface="Calibri" pitchFamily="34" charset="0"/>
              </a:rPr>
              <a:t>Wiersbe</a:t>
            </a:r>
            <a:r>
              <a:rPr lang="en-US" sz="3200" dirty="0" smtClean="0">
                <a:solidFill>
                  <a:schemeClr val="bg1"/>
                </a:solidFill>
                <a:latin typeface="Calibri" pitchFamily="34" charset="0"/>
                <a:cs typeface="Calibri" pitchFamily="34" charset="0"/>
              </a:rPr>
              <a:t>):</a:t>
            </a:r>
          </a:p>
          <a:p>
            <a:pPr marL="0" indent="0">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rgbClr val="FFFF00"/>
                </a:solidFill>
                <a:latin typeface="Calibri" pitchFamily="34" charset="0"/>
                <a:cs typeface="Calibri" pitchFamily="34" charset="0"/>
              </a:rPr>
              <a:t>I.</a:t>
            </a:r>
            <a:r>
              <a:rPr lang="en-US" sz="3200" dirty="0" smtClean="0">
                <a:solidFill>
                  <a:schemeClr val="bg1"/>
                </a:solidFill>
                <a:latin typeface="Calibri" pitchFamily="34" charset="0"/>
                <a:cs typeface="Calibri" pitchFamily="34" charset="0"/>
              </a:rPr>
              <a:t>   The Church and Its Message	</a:t>
            </a:r>
            <a:r>
              <a:rPr lang="en-US" sz="3200" dirty="0" smtClean="0">
                <a:solidFill>
                  <a:srgbClr val="FFFF00"/>
                </a:solidFill>
                <a:latin typeface="Calibri" pitchFamily="34" charset="0"/>
                <a:cs typeface="Calibri" pitchFamily="34" charset="0"/>
              </a:rPr>
              <a:t>Chapter 1</a:t>
            </a:r>
            <a:endParaRPr lang="en-US" sz="3200" dirty="0">
              <a:solidFill>
                <a:srgbClr val="FFFF00"/>
              </a:solidFill>
              <a:latin typeface="Calibri" pitchFamily="34" charset="0"/>
              <a:cs typeface="Calibri" pitchFamily="34" charset="0"/>
            </a:endParaRPr>
          </a:p>
          <a:p>
            <a:pPr marL="0" indent="0">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II.</a:t>
            </a:r>
            <a:r>
              <a:rPr lang="en-US" sz="3200" dirty="0" smtClean="0">
                <a:solidFill>
                  <a:schemeClr val="bg1"/>
                </a:solidFill>
                <a:latin typeface="Calibri" pitchFamily="34" charset="0"/>
                <a:cs typeface="Calibri" pitchFamily="34" charset="0"/>
              </a:rPr>
              <a:t>  The Church and Its Members 	</a:t>
            </a:r>
            <a:r>
              <a:rPr lang="en-US" dirty="0" smtClean="0">
                <a:solidFill>
                  <a:srgbClr val="FFFF00"/>
                </a:solidFill>
                <a:latin typeface="Calibri" pitchFamily="34" charset="0"/>
                <a:cs typeface="Calibri" pitchFamily="34" charset="0"/>
              </a:rPr>
              <a:t>Chapters </a:t>
            </a:r>
            <a:r>
              <a:rPr lang="en-US" dirty="0">
                <a:solidFill>
                  <a:srgbClr val="FFFF00"/>
                </a:solidFill>
                <a:latin typeface="Calibri" pitchFamily="34" charset="0"/>
                <a:cs typeface="Calibri" pitchFamily="34" charset="0"/>
              </a:rPr>
              <a:t>2-3</a:t>
            </a:r>
            <a:endParaRPr lang="en-US" sz="3200" dirty="0">
              <a:solidFill>
                <a:srgbClr val="FFFF00"/>
              </a:solidFill>
              <a:latin typeface="Calibri" pitchFamily="34" charset="0"/>
              <a:cs typeface="Calibri" pitchFamily="34" charset="0"/>
            </a:endParaRPr>
          </a:p>
          <a:p>
            <a:pPr marL="0" indent="0">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III.</a:t>
            </a:r>
            <a:r>
              <a:rPr lang="en-US" sz="3200" dirty="0" smtClean="0">
                <a:solidFill>
                  <a:schemeClr val="bg1"/>
                </a:solidFill>
                <a:latin typeface="Calibri" pitchFamily="34" charset="0"/>
                <a:cs typeface="Calibri" pitchFamily="34" charset="0"/>
              </a:rPr>
              <a:t> The Church and Its Minister 	</a:t>
            </a:r>
            <a:r>
              <a:rPr lang="en-US" dirty="0" smtClean="0">
                <a:solidFill>
                  <a:srgbClr val="FFFF00"/>
                </a:solidFill>
                <a:latin typeface="Calibri" pitchFamily="34" charset="0"/>
                <a:cs typeface="Calibri" pitchFamily="34" charset="0"/>
              </a:rPr>
              <a:t>Chapter </a:t>
            </a:r>
            <a:r>
              <a:rPr lang="en-US" dirty="0">
                <a:solidFill>
                  <a:srgbClr val="FFFF00"/>
                </a:solidFill>
                <a:latin typeface="Calibri" pitchFamily="34" charset="0"/>
                <a:cs typeface="Calibri" pitchFamily="34" charset="0"/>
              </a:rPr>
              <a:t>4</a:t>
            </a:r>
            <a:endParaRPr lang="en-US" sz="3200" dirty="0">
              <a:solidFill>
                <a:srgbClr val="FFFF00"/>
              </a:solidFill>
              <a:latin typeface="Calibri" pitchFamily="34" charset="0"/>
              <a:cs typeface="Calibri" pitchFamily="34" charset="0"/>
            </a:endParaRPr>
          </a:p>
          <a:p>
            <a:pPr marL="0" indent="0">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FFFF00"/>
                </a:solidFill>
                <a:latin typeface="Calibri" pitchFamily="34" charset="0"/>
                <a:cs typeface="Calibri" pitchFamily="34" charset="0"/>
              </a:rPr>
              <a:t>IV.</a:t>
            </a:r>
            <a:r>
              <a:rPr lang="en-US" sz="3200" dirty="0" smtClean="0">
                <a:solidFill>
                  <a:schemeClr val="bg1"/>
                </a:solidFill>
                <a:latin typeface="Calibri" pitchFamily="34" charset="0"/>
                <a:cs typeface="Calibri" pitchFamily="34" charset="0"/>
              </a:rPr>
              <a:t>  The Church and Its Ministry 	</a:t>
            </a:r>
            <a:r>
              <a:rPr lang="en-US" dirty="0" smtClean="0">
                <a:solidFill>
                  <a:srgbClr val="FFFF00"/>
                </a:solidFill>
                <a:latin typeface="Calibri" pitchFamily="34" charset="0"/>
                <a:cs typeface="Calibri" pitchFamily="34" charset="0"/>
              </a:rPr>
              <a:t>Chapters </a:t>
            </a:r>
            <a:r>
              <a:rPr lang="en-US" dirty="0">
                <a:solidFill>
                  <a:srgbClr val="FFFF00"/>
                </a:solidFill>
                <a:latin typeface="Calibri" pitchFamily="34" charset="0"/>
                <a:cs typeface="Calibri" pitchFamily="34" charset="0"/>
              </a:rPr>
              <a:t>5-6</a:t>
            </a:r>
            <a:endParaRPr lang="en-US" sz="3200" dirty="0">
              <a:solidFill>
                <a:srgbClr val="FFFF00"/>
              </a:solidFill>
              <a:latin typeface="Calibri" pitchFamily="34" charset="0"/>
              <a:cs typeface="Calibri" pitchFamily="34" charset="0"/>
            </a:endParaRPr>
          </a:p>
        </p:txBody>
      </p:sp>
    </p:spTree>
    <p:extLst>
      <p:ext uri="{BB962C8B-B14F-4D97-AF65-F5344CB8AC3E}">
        <p14:creationId xmlns:p14="http://schemas.microsoft.com/office/powerpoint/2010/main" val="522294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09600" y="1828800"/>
            <a:ext cx="7772400" cy="4114800"/>
          </a:xfrm>
          <a:ln/>
        </p:spPr>
        <p:txBody>
          <a:bodyPr lIns="90000" tIns="46800" rIns="90000" bIns="46800"/>
          <a:lstStyle/>
          <a:p>
            <a:pPr marL="571500" indent="-571500">
              <a:buClr>
                <a:srgbClr val="FFFFFF"/>
              </a:buClr>
              <a:buAutoNum type="roman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The Church and Its Message  </a:t>
            </a:r>
            <a:r>
              <a:rPr lang="en-US" sz="3200" dirty="0" smtClean="0">
                <a:solidFill>
                  <a:srgbClr val="FFFF00"/>
                </a:solidFill>
                <a:latin typeface="Calibri" pitchFamily="34" charset="0"/>
                <a:cs typeface="Calibri" pitchFamily="34" charset="0"/>
              </a:rPr>
              <a:t>Chapter 1</a:t>
            </a:r>
            <a:endParaRPr lang="en-US" dirty="0">
              <a:solidFill>
                <a:srgbClr val="FFFF00"/>
              </a:solidFill>
              <a:latin typeface="Calibri" pitchFamily="34" charset="0"/>
              <a:cs typeface="Calibri" pitchFamily="34" charset="0"/>
            </a:endParaRP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solidFill>
                  <a:schemeClr val="bg1"/>
                </a:solidFill>
                <a:latin typeface="Calibri" pitchFamily="34" charset="0"/>
                <a:cs typeface="Calibri" pitchFamily="34" charset="0"/>
              </a:rPr>
              <a:t>Teaching sound </a:t>
            </a:r>
            <a:r>
              <a:rPr lang="en-US" dirty="0">
                <a:solidFill>
                  <a:schemeClr val="bg1"/>
                </a:solidFill>
                <a:latin typeface="Calibri" pitchFamily="34" charset="0"/>
                <a:cs typeface="Calibri" pitchFamily="34" charset="0"/>
              </a:rPr>
              <a:t>d</a:t>
            </a:r>
            <a:r>
              <a:rPr lang="en-US" sz="2800" dirty="0" smtClean="0">
                <a:solidFill>
                  <a:schemeClr val="bg1"/>
                </a:solidFill>
                <a:latin typeface="Calibri" pitchFamily="34" charset="0"/>
                <a:cs typeface="Calibri" pitchFamily="34" charset="0"/>
              </a:rPr>
              <a:t>octrine</a:t>
            </a:r>
            <a:r>
              <a:rPr lang="en-US" sz="2800" dirty="0" smtClean="0">
                <a:solidFill>
                  <a:srgbClr val="FFFF00"/>
                </a:solidFill>
                <a:latin typeface="Calibri" pitchFamily="34" charset="0"/>
                <a:cs typeface="Calibri" pitchFamily="34" charset="0"/>
              </a:rPr>
              <a:t>	</a:t>
            </a:r>
            <a:r>
              <a:rPr lang="en-US" sz="2800" dirty="0" smtClean="0">
                <a:solidFill>
                  <a:srgbClr val="FFFF00"/>
                </a:solidFill>
                <a:latin typeface="Calibri" pitchFamily="34" charset="0"/>
                <a:cs typeface="Calibri" pitchFamily="34" charset="0"/>
              </a:rPr>
              <a:t>	1:1-11</a:t>
            </a:r>
            <a:endParaRPr lang="en-US" sz="2800" dirty="0" smtClean="0">
              <a:solidFill>
                <a:srgbClr val="FFFF00"/>
              </a:solidFill>
              <a:latin typeface="Calibri" pitchFamily="34" charset="0"/>
              <a:cs typeface="Calibri" pitchFamily="34" charset="0"/>
            </a:endParaRP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Preaching </a:t>
            </a:r>
            <a:r>
              <a:rPr lang="en-US" dirty="0">
                <a:latin typeface="Calibri" pitchFamily="34" charset="0"/>
                <a:cs typeface="Calibri" pitchFamily="34" charset="0"/>
              </a:rPr>
              <a:t>a glorious Gospel </a:t>
            </a:r>
            <a:r>
              <a:rPr lang="en-US" dirty="0" smtClean="0">
                <a:latin typeface="Calibri" pitchFamily="34" charset="0"/>
                <a:cs typeface="Calibri" pitchFamily="34" charset="0"/>
              </a:rPr>
              <a:t>	</a:t>
            </a:r>
            <a:r>
              <a:rPr lang="en-US" dirty="0">
                <a:solidFill>
                  <a:srgbClr val="FFFF00"/>
                </a:solidFill>
                <a:latin typeface="Calibri" pitchFamily="34" charset="0"/>
                <a:cs typeface="Calibri" pitchFamily="34" charset="0"/>
              </a:rPr>
              <a:t>1:12-17</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Defending </a:t>
            </a:r>
            <a:r>
              <a:rPr lang="en-US" dirty="0">
                <a:latin typeface="Calibri" pitchFamily="34" charset="0"/>
                <a:cs typeface="Calibri" pitchFamily="34" charset="0"/>
              </a:rPr>
              <a:t>the faith </a:t>
            </a:r>
            <a:r>
              <a:rPr lang="en-US" dirty="0" smtClean="0">
                <a:latin typeface="Calibri" pitchFamily="34" charset="0"/>
                <a:cs typeface="Calibri" pitchFamily="34" charset="0"/>
              </a:rPr>
              <a:t>		</a:t>
            </a:r>
            <a:r>
              <a:rPr lang="en-US" dirty="0" smtClean="0">
                <a:solidFill>
                  <a:srgbClr val="FFFF00"/>
                </a:solidFill>
                <a:latin typeface="Calibri" pitchFamily="34" charset="0"/>
                <a:cs typeface="Calibri" pitchFamily="34" charset="0"/>
              </a:rPr>
              <a:t>1:18-20</a:t>
            </a:r>
            <a:endParaRPr lang="en-US" sz="2800" dirty="0">
              <a:solidFill>
                <a:srgbClr val="FFFF00"/>
              </a:solidFill>
              <a:latin typeface="Calibri" pitchFamily="34" charset="0"/>
              <a:cs typeface="Calibri" pitchFamily="34" charset="0"/>
            </a:endParaRPr>
          </a:p>
        </p:txBody>
      </p:sp>
    </p:spTree>
    <p:extLst>
      <p:ext uri="{BB962C8B-B14F-4D97-AF65-F5344CB8AC3E}">
        <p14:creationId xmlns:p14="http://schemas.microsoft.com/office/powerpoint/2010/main" val="386449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09600" y="1828800"/>
            <a:ext cx="7772400" cy="4114800"/>
          </a:xfrm>
          <a:ln/>
        </p:spPr>
        <p:txBody>
          <a:bodyPr lIns="90000" tIns="46800" rIns="90000" bIns="46800"/>
          <a:lstStyle/>
          <a:p>
            <a:pPr marL="571500" indent="-571500">
              <a:buClr>
                <a:srgbClr val="FFFFFF"/>
              </a:buClr>
              <a:buAutoNum type="romanUcPeriod" startAt="2"/>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The Church and Its Members </a:t>
            </a:r>
            <a:r>
              <a:rPr lang="en-US" sz="3200" dirty="0" smtClean="0">
                <a:solidFill>
                  <a:srgbClr val="FFFF00"/>
                </a:solidFill>
                <a:latin typeface="Calibri" pitchFamily="34" charset="0"/>
                <a:cs typeface="Calibri" pitchFamily="34" charset="0"/>
              </a:rPr>
              <a:t>Chapters 2-3</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Praying men		</a:t>
            </a:r>
            <a:r>
              <a:rPr lang="en-US" dirty="0" smtClean="0">
                <a:solidFill>
                  <a:srgbClr val="FFFF00"/>
                </a:solidFill>
                <a:latin typeface="Calibri" pitchFamily="34" charset="0"/>
                <a:cs typeface="Calibri" pitchFamily="34" charset="0"/>
              </a:rPr>
              <a:t>2:1-8</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Modest women		</a:t>
            </a:r>
            <a:r>
              <a:rPr lang="en-US" dirty="0">
                <a:solidFill>
                  <a:srgbClr val="FFFF00"/>
                </a:solidFill>
                <a:latin typeface="Calibri" pitchFamily="34" charset="0"/>
                <a:cs typeface="Calibri" pitchFamily="34" charset="0"/>
              </a:rPr>
              <a:t>2:9-15</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Dedicated officers		</a:t>
            </a:r>
            <a:r>
              <a:rPr lang="en-US" dirty="0">
                <a:solidFill>
                  <a:srgbClr val="FFFF00"/>
                </a:solidFill>
                <a:latin typeface="Calibri" pitchFamily="34" charset="0"/>
                <a:cs typeface="Calibri" pitchFamily="34" charset="0"/>
              </a:rPr>
              <a:t>3:1-13</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Behaving believers	</a:t>
            </a:r>
            <a:r>
              <a:rPr lang="en-US" dirty="0">
                <a:solidFill>
                  <a:srgbClr val="FFFF00"/>
                </a:solidFill>
                <a:latin typeface="Calibri" pitchFamily="34" charset="0"/>
                <a:cs typeface="Calibri" pitchFamily="34" charset="0"/>
              </a:rPr>
              <a:t>3:14-16</a:t>
            </a:r>
          </a:p>
        </p:txBody>
      </p:sp>
    </p:spTree>
    <p:extLst>
      <p:ext uri="{BB962C8B-B14F-4D97-AF65-F5344CB8AC3E}">
        <p14:creationId xmlns:p14="http://schemas.microsoft.com/office/powerpoint/2010/main" val="3763690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09600" y="1828800"/>
            <a:ext cx="7772400" cy="4114800"/>
          </a:xfrm>
          <a:ln/>
        </p:spPr>
        <p:txBody>
          <a:bodyPr lIns="90000" tIns="46800" rIns="90000" bIns="46800"/>
          <a:lstStyle/>
          <a:p>
            <a:pPr marL="571500" indent="-571500">
              <a:buClr>
                <a:srgbClr val="FFFFFF"/>
              </a:buClr>
              <a:buFont typeface="+mj-lt"/>
              <a:buAutoNum type="romanUcPeriod" startAt="3"/>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The Church and Its Minister  </a:t>
            </a:r>
            <a:r>
              <a:rPr lang="en-US" sz="3200" dirty="0" smtClean="0">
                <a:solidFill>
                  <a:srgbClr val="FFFF00"/>
                </a:solidFill>
                <a:latin typeface="Calibri" pitchFamily="34" charset="0"/>
                <a:cs typeface="Calibri" pitchFamily="34" charset="0"/>
              </a:rPr>
              <a:t>Chapter 4</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A </a:t>
            </a:r>
            <a:r>
              <a:rPr lang="en-US" dirty="0"/>
              <a:t>good </a:t>
            </a:r>
            <a:r>
              <a:rPr lang="en-US" dirty="0" smtClean="0"/>
              <a:t>minister	</a:t>
            </a:r>
            <a:r>
              <a:rPr lang="en-US" dirty="0" smtClean="0">
                <a:solidFill>
                  <a:srgbClr val="FFFF00"/>
                </a:solidFill>
              </a:rPr>
              <a:t>4:1-6</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A </a:t>
            </a:r>
            <a:r>
              <a:rPr lang="en-US" dirty="0"/>
              <a:t>godly </a:t>
            </a:r>
            <a:r>
              <a:rPr lang="en-US" dirty="0" smtClean="0"/>
              <a:t>minister	</a:t>
            </a:r>
            <a:r>
              <a:rPr lang="en-US" dirty="0" smtClean="0">
                <a:solidFill>
                  <a:srgbClr val="FFFF00"/>
                </a:solidFill>
              </a:rPr>
              <a:t>4:7-12</a:t>
            </a:r>
            <a:r>
              <a:rPr lang="en-US" dirty="0" smtClean="0"/>
              <a:t> </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A </a:t>
            </a:r>
            <a:r>
              <a:rPr lang="en-US" dirty="0"/>
              <a:t>growing </a:t>
            </a:r>
            <a:r>
              <a:rPr lang="en-US" dirty="0" smtClean="0"/>
              <a:t>minister	</a:t>
            </a:r>
            <a:r>
              <a:rPr lang="en-US" dirty="0" smtClean="0">
                <a:solidFill>
                  <a:srgbClr val="FFFF00"/>
                </a:solidFill>
              </a:rPr>
              <a:t>4:13-16</a:t>
            </a:r>
            <a:endParaRPr lang="en-US" sz="2800" dirty="0">
              <a:solidFill>
                <a:srgbClr val="FFFF00"/>
              </a:solidFill>
              <a:latin typeface="Calibri" pitchFamily="34" charset="0"/>
              <a:cs typeface="Calibri" pitchFamily="34" charset="0"/>
            </a:endParaRPr>
          </a:p>
        </p:txBody>
      </p:sp>
    </p:spTree>
    <p:extLst>
      <p:ext uri="{BB962C8B-B14F-4D97-AF65-F5344CB8AC3E}">
        <p14:creationId xmlns:p14="http://schemas.microsoft.com/office/powerpoint/2010/main" val="871152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a:solidFill>
                  <a:srgbClr val="00FFFF"/>
                </a:solidFill>
                <a:latin typeface="Calibri" pitchFamily="34" charset="0"/>
                <a:cs typeface="Calibri" pitchFamily="34" charset="0"/>
              </a:rPr>
              <a:t>A Study of the Letter</a:t>
            </a:r>
          </a:p>
        </p:txBody>
      </p:sp>
      <p:sp>
        <p:nvSpPr>
          <p:cNvPr id="8194" name="Rectangle 2"/>
          <p:cNvSpPr>
            <a:spLocks noGrp="1" noChangeArrowheads="1"/>
          </p:cNvSpPr>
          <p:nvPr>
            <p:ph type="body" idx="4294967295"/>
          </p:nvPr>
        </p:nvSpPr>
        <p:spPr>
          <a:xfrm>
            <a:off x="609600" y="1828800"/>
            <a:ext cx="7772400" cy="4114800"/>
          </a:xfrm>
          <a:ln/>
        </p:spPr>
        <p:txBody>
          <a:bodyPr lIns="90000" tIns="46800" rIns="90000" bIns="46800"/>
          <a:lstStyle/>
          <a:p>
            <a:pPr marL="571500" lvl="1" indent="-571500">
              <a:spcBef>
                <a:spcPts val="800"/>
              </a:spcBef>
              <a:buClr>
                <a:srgbClr val="FFFFFF"/>
              </a:buClr>
              <a:buFont typeface="+mj-lt"/>
              <a:buAutoNum type="romanUcPeriod" startAt="4"/>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chemeClr val="bg1"/>
                </a:solidFill>
                <a:latin typeface="Calibri" pitchFamily="34" charset="0"/>
                <a:cs typeface="Calibri" pitchFamily="34" charset="0"/>
              </a:rPr>
              <a:t>The Church and Its Mi</a:t>
            </a:r>
            <a:r>
              <a:rPr lang="en-US" sz="3200" dirty="0">
                <a:solidFill>
                  <a:schemeClr val="bg1"/>
                </a:solidFill>
                <a:latin typeface="Calibri" pitchFamily="34" charset="0"/>
                <a:cs typeface="Calibri" pitchFamily="34" charset="0"/>
              </a:rPr>
              <a:t>nistry  </a:t>
            </a:r>
            <a:r>
              <a:rPr lang="en-US" sz="3200" dirty="0">
                <a:solidFill>
                  <a:srgbClr val="FFFF00"/>
                </a:solidFill>
                <a:latin typeface="Calibri" pitchFamily="34" charset="0"/>
                <a:cs typeface="Calibri" pitchFamily="34" charset="0"/>
              </a:rPr>
              <a:t>Chapters 5-6</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older </a:t>
            </a:r>
            <a:r>
              <a:rPr lang="en-US" dirty="0" smtClean="0"/>
              <a:t>saints			</a:t>
            </a:r>
            <a:r>
              <a:rPr lang="en-US" dirty="0" smtClean="0">
                <a:solidFill>
                  <a:srgbClr val="FFFF00"/>
                </a:solidFill>
              </a:rPr>
              <a:t>5:1-2</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widows </a:t>
            </a:r>
            <a:r>
              <a:rPr lang="en-US" dirty="0" smtClean="0"/>
              <a:t>			</a:t>
            </a:r>
            <a:r>
              <a:rPr lang="en-US" dirty="0">
                <a:solidFill>
                  <a:srgbClr val="FFFF00"/>
                </a:solidFill>
              </a:rPr>
              <a:t>5:3-16</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church leaders </a:t>
            </a:r>
            <a:r>
              <a:rPr lang="en-US" dirty="0" smtClean="0"/>
              <a:t>		</a:t>
            </a:r>
            <a:r>
              <a:rPr lang="en-US" dirty="0">
                <a:solidFill>
                  <a:srgbClr val="FFFF00"/>
                </a:solidFill>
              </a:rPr>
              <a:t>5:17-25</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servants (</a:t>
            </a:r>
            <a:r>
              <a:rPr lang="en-US" dirty="0" smtClean="0"/>
              <a:t>slaves)	</a:t>
            </a:r>
            <a:r>
              <a:rPr lang="en-US" dirty="0">
                <a:solidFill>
                  <a:srgbClr val="FFFF00"/>
                </a:solidFill>
              </a:rPr>
              <a:t>6:1-2</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trouble-makers </a:t>
            </a:r>
            <a:r>
              <a:rPr lang="en-US" dirty="0" smtClean="0"/>
              <a:t>		</a:t>
            </a:r>
            <a:r>
              <a:rPr lang="en-US" dirty="0" smtClean="0">
                <a:solidFill>
                  <a:srgbClr val="FFFF00"/>
                </a:solidFill>
              </a:rPr>
              <a:t>6:3-5</a:t>
            </a:r>
            <a:endParaRPr lang="en-US" dirty="0" smtClean="0"/>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the rich </a:t>
            </a:r>
            <a:r>
              <a:rPr lang="en-US" dirty="0" smtClean="0"/>
              <a:t>			</a:t>
            </a:r>
            <a:r>
              <a:rPr lang="en-US" dirty="0">
                <a:solidFill>
                  <a:srgbClr val="FFFF00"/>
                </a:solidFill>
              </a:rPr>
              <a:t>6:6-19</a:t>
            </a:r>
          </a:p>
          <a:p>
            <a:pPr marL="971550" lvl="1" indent="-571500">
              <a:buClr>
                <a:srgbClr val="FFFFFF"/>
              </a:buClr>
              <a:buFont typeface="+mj-lt"/>
              <a:buAutoNum type="alphaUcPeriod"/>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To </a:t>
            </a:r>
            <a:r>
              <a:rPr lang="en-US" dirty="0"/>
              <a:t>the “educated” </a:t>
            </a:r>
            <a:r>
              <a:rPr lang="en-US" dirty="0" smtClean="0"/>
              <a:t>		</a:t>
            </a:r>
            <a:r>
              <a:rPr lang="en-US" dirty="0">
                <a:solidFill>
                  <a:srgbClr val="FFFF00"/>
                </a:solidFill>
              </a:rPr>
              <a:t>6:20-21</a:t>
            </a:r>
          </a:p>
        </p:txBody>
      </p:sp>
    </p:spTree>
    <p:extLst>
      <p:ext uri="{BB962C8B-B14F-4D97-AF65-F5344CB8AC3E}">
        <p14:creationId xmlns:p14="http://schemas.microsoft.com/office/powerpoint/2010/main" val="837653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9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br>
              <a:rPr lang="en-US" sz="4000" dirty="0">
                <a:latin typeface="Calibri" pitchFamily="34" charset="0"/>
                <a:cs typeface="Calibri" pitchFamily="34" charset="0"/>
              </a:rPr>
            </a:br>
            <a:r>
              <a:rPr lang="en-US" sz="4000" dirty="0" smtClean="0">
                <a:solidFill>
                  <a:srgbClr val="00FFFF"/>
                </a:solidFill>
                <a:latin typeface="Calibri" pitchFamily="34" charset="0"/>
                <a:cs typeface="Calibri" pitchFamily="34" charset="0"/>
              </a:rPr>
              <a:t>Key Verses</a:t>
            </a:r>
            <a:endParaRPr lang="en-US" sz="4000" dirty="0">
              <a:solidFill>
                <a:srgbClr val="00FFFF"/>
              </a:solidFill>
              <a:latin typeface="Calibri" pitchFamily="34" charset="0"/>
              <a:cs typeface="Calibri" pitchFamily="34" charset="0"/>
            </a:endParaRPr>
          </a:p>
        </p:txBody>
      </p:sp>
      <p:sp>
        <p:nvSpPr>
          <p:cNvPr id="8194" name="Rectangle 2"/>
          <p:cNvSpPr>
            <a:spLocks noGrp="1" noChangeArrowheads="1"/>
          </p:cNvSpPr>
          <p:nvPr>
            <p:ph type="body" idx="4294967295"/>
          </p:nvPr>
        </p:nvSpPr>
        <p:spPr>
          <a:xfrm>
            <a:off x="685800" y="1981200"/>
            <a:ext cx="7772400" cy="4114800"/>
          </a:xfrm>
          <a:ln/>
        </p:spPr>
        <p:txBody>
          <a:bodyPr lIns="90000" tIns="46800" rIns="90000" bIns="46800"/>
          <a:lstStyle/>
          <a:p>
            <a:pPr marL="341313"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Some Key Verses in 1 Timothy are:</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latin typeface="Calibri" pitchFamily="34" charset="0"/>
                <a:cs typeface="Calibri" pitchFamily="34" charset="0"/>
              </a:rPr>
              <a:t>Chapter </a:t>
            </a:r>
            <a:r>
              <a:rPr lang="en-US" sz="2800" b="1" dirty="0" smtClean="0">
                <a:solidFill>
                  <a:srgbClr val="FFFF00"/>
                </a:solidFill>
                <a:latin typeface="Calibri" pitchFamily="34" charset="0"/>
                <a:cs typeface="Calibri" pitchFamily="34" charset="0"/>
              </a:rPr>
              <a:t>1:5 &amp; 15</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Chapter </a:t>
            </a:r>
            <a:r>
              <a:rPr lang="en-US" b="1" dirty="0">
                <a:solidFill>
                  <a:srgbClr val="FFFF00"/>
                </a:solidFill>
                <a:latin typeface="Calibri" pitchFamily="34" charset="0"/>
                <a:cs typeface="Calibri" pitchFamily="34" charset="0"/>
              </a:rPr>
              <a:t>2:5 &amp; 8</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latin typeface="Calibri" pitchFamily="34" charset="0"/>
                <a:cs typeface="Calibri" pitchFamily="34" charset="0"/>
              </a:rPr>
              <a:t>Chapter </a:t>
            </a:r>
            <a:r>
              <a:rPr lang="en-US" b="1" dirty="0">
                <a:solidFill>
                  <a:srgbClr val="FFFF00"/>
                </a:solidFill>
                <a:latin typeface="Calibri" pitchFamily="34" charset="0"/>
                <a:cs typeface="Calibri" pitchFamily="34" charset="0"/>
              </a:rPr>
              <a:t>3:1 &amp; 15</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Chapter </a:t>
            </a:r>
            <a:r>
              <a:rPr lang="en-US" b="1" dirty="0">
                <a:solidFill>
                  <a:srgbClr val="FFFF00"/>
                </a:solidFill>
                <a:latin typeface="Calibri" pitchFamily="34" charset="0"/>
                <a:cs typeface="Calibri" pitchFamily="34" charset="0"/>
              </a:rPr>
              <a:t>4:1, 8, 12 &amp; 16</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latin typeface="Calibri" pitchFamily="34" charset="0"/>
                <a:cs typeface="Calibri" pitchFamily="34" charset="0"/>
              </a:rPr>
              <a:t>Chapter </a:t>
            </a:r>
            <a:r>
              <a:rPr lang="en-US" b="1" dirty="0" smtClean="0">
                <a:solidFill>
                  <a:srgbClr val="FFFF00"/>
                </a:solidFill>
                <a:latin typeface="Calibri" pitchFamily="34" charset="0"/>
                <a:cs typeface="Calibri" pitchFamily="34" charset="0"/>
              </a:rPr>
              <a:t>5:21-22</a:t>
            </a:r>
            <a:endParaRPr lang="en-US" b="1" dirty="0">
              <a:solidFill>
                <a:srgbClr val="FFFF00"/>
              </a:solidFill>
              <a:latin typeface="Calibri" pitchFamily="34" charset="0"/>
              <a:cs typeface="Calibri" pitchFamily="34" charset="0"/>
            </a:endParaRP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latin typeface="Calibri" pitchFamily="34" charset="0"/>
                <a:cs typeface="Calibri" pitchFamily="34" charset="0"/>
              </a:rPr>
              <a:t>Chapter </a:t>
            </a:r>
            <a:r>
              <a:rPr lang="en-US" b="1" dirty="0">
                <a:solidFill>
                  <a:srgbClr val="FFFF00"/>
                </a:solidFill>
                <a:latin typeface="Calibri" pitchFamily="34" charset="0"/>
                <a:cs typeface="Calibri" pitchFamily="34" charset="0"/>
              </a:rPr>
              <a:t>6:6 &amp; 12</a:t>
            </a:r>
          </a:p>
          <a:p>
            <a:pPr marL="741363" lvl="1" indent="-341313">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val="1686243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a:t>
            </a:r>
            <a:r>
              <a:rPr lang="en-US" sz="4000" dirty="0" smtClean="0">
                <a:latin typeface="Calibri" pitchFamily="34" charset="0"/>
                <a:cs typeface="Calibri" pitchFamily="34" charset="0"/>
              </a:rPr>
              <a:t>Timothy:  </a:t>
            </a:r>
            <a:r>
              <a:rPr lang="en-US" sz="4000" dirty="0" smtClean="0">
                <a:solidFill>
                  <a:srgbClr val="FFFF00"/>
                </a:solidFill>
                <a:latin typeface="Calibri" pitchFamily="34" charset="0"/>
                <a:cs typeface="Calibri" pitchFamily="34" charset="0"/>
              </a:rPr>
              <a:t>Further Study</a:t>
            </a:r>
            <a:endParaRPr lang="en-US" sz="4000" dirty="0">
              <a:solidFill>
                <a:srgbClr val="FFFF00"/>
              </a:solidFill>
              <a:latin typeface="Calibri" pitchFamily="34" charset="0"/>
              <a:cs typeface="Calibri" pitchFamily="34" charset="0"/>
            </a:endParaRP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Commentaries to read as we go through the Pastoral Epistles together:</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rgbClr val="00B0F0"/>
                </a:solidFill>
                <a:latin typeface="Calibri" pitchFamily="34" charset="0"/>
                <a:cs typeface="Calibri" pitchFamily="34" charset="0"/>
              </a:rPr>
              <a:t>Warren </a:t>
            </a:r>
            <a:r>
              <a:rPr lang="en-US" sz="3200" dirty="0" err="1" smtClean="0">
                <a:solidFill>
                  <a:srgbClr val="00B0F0"/>
                </a:solidFill>
                <a:latin typeface="Calibri" pitchFamily="34" charset="0"/>
                <a:cs typeface="Calibri" pitchFamily="34" charset="0"/>
              </a:rPr>
              <a:t>Wiersbe</a:t>
            </a:r>
            <a:endParaRPr lang="en-US" sz="3200" dirty="0" smtClean="0">
              <a:solidFill>
                <a:srgbClr val="00B0F0"/>
              </a:solidFill>
              <a:latin typeface="Calibri" pitchFamily="34" charset="0"/>
              <a:cs typeface="Calibri" pitchFamily="34" charset="0"/>
            </a:endParaRP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i="1" dirty="0" smtClean="0">
                <a:solidFill>
                  <a:srgbClr val="00B0F0"/>
                </a:solidFill>
                <a:latin typeface="Calibri" pitchFamily="34" charset="0"/>
                <a:cs typeface="Calibri" pitchFamily="34" charset="0"/>
              </a:rPr>
              <a:t>Be Faithful – 1 &amp; 2 Timothy, Titus and Philemon</a:t>
            </a:r>
            <a:endParaRPr lang="en-US" sz="3200" dirty="0" smtClean="0">
              <a:solidFill>
                <a:srgbClr val="00B0F0"/>
              </a:solidFill>
              <a:latin typeface="Calibri" pitchFamily="34" charset="0"/>
              <a:cs typeface="Calibri" pitchFamily="34" charset="0"/>
            </a:endParaRP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Colorado Springs, Victor, 2005</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i="1" dirty="0" smtClean="0">
                <a:latin typeface="Calibri" pitchFamily="34" charset="0"/>
                <a:cs typeface="Calibri" pitchFamily="34" charset="0"/>
              </a:rPr>
              <a:t>(This is the one we use for the Calvary Chapel Bible College Class.)</a:t>
            </a:r>
            <a:endParaRPr lang="en-US" sz="3200" i="1" dirty="0">
              <a:latin typeface="Calibri" pitchFamily="34" charset="0"/>
              <a:cs typeface="Calibri" pitchFamily="34" charset="0"/>
            </a:endParaRPr>
          </a:p>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48683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4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4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smtClean="0">
                <a:latin typeface="Calibri" pitchFamily="34" charset="0"/>
                <a:cs typeface="Calibri" pitchFamily="34" charset="0"/>
              </a:rPr>
              <a:t> </a:t>
            </a:r>
            <a:r>
              <a:rPr lang="en-US" sz="4000" dirty="0" smtClean="0">
                <a:solidFill>
                  <a:srgbClr val="FFFF00"/>
                </a:solidFill>
                <a:latin typeface="Calibri" pitchFamily="34" charset="0"/>
                <a:cs typeface="Calibri" pitchFamily="34" charset="0"/>
              </a:rPr>
              <a:t>Further Study</a:t>
            </a:r>
            <a:endParaRPr lang="en-US" sz="4000" dirty="0">
              <a:solidFill>
                <a:srgbClr val="FFFF00"/>
              </a:solidFill>
              <a:latin typeface="Calibri" pitchFamily="34" charset="0"/>
              <a:cs typeface="Calibri" pitchFamily="34" charset="0"/>
            </a:endParaRP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Commentaries to read as we go through the Pastoral Epistles:</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solidFill>
                  <a:srgbClr val="00B0F0"/>
                </a:solidFill>
                <a:latin typeface="Calibri" pitchFamily="34" charset="0"/>
                <a:cs typeface="Calibri" pitchFamily="34" charset="0"/>
              </a:rPr>
              <a:t>Tom (N.T.) Wright</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i="1" dirty="0" smtClean="0">
                <a:solidFill>
                  <a:srgbClr val="00B0F0"/>
                </a:solidFill>
                <a:latin typeface="Calibri" pitchFamily="34" charset="0"/>
                <a:cs typeface="Calibri" pitchFamily="34" charset="0"/>
              </a:rPr>
              <a:t>Paul </a:t>
            </a:r>
            <a:r>
              <a:rPr lang="en-US" sz="3200" i="1" dirty="0">
                <a:solidFill>
                  <a:srgbClr val="00B0F0"/>
                </a:solidFill>
                <a:latin typeface="Calibri" pitchFamily="34" charset="0"/>
                <a:cs typeface="Calibri" pitchFamily="34" charset="0"/>
              </a:rPr>
              <a:t>for Everyone: The Pastoral </a:t>
            </a:r>
            <a:r>
              <a:rPr lang="en-US" sz="3200" i="1" dirty="0" smtClean="0">
                <a:solidFill>
                  <a:srgbClr val="00B0F0"/>
                </a:solidFill>
                <a:latin typeface="Calibri" pitchFamily="34" charset="0"/>
                <a:cs typeface="Calibri" pitchFamily="34" charset="0"/>
              </a:rPr>
              <a:t>Letters: </a:t>
            </a:r>
            <a:r>
              <a:rPr lang="en-US" sz="3200" i="1" dirty="0" smtClean="0">
                <a:solidFill>
                  <a:srgbClr val="00B0F0"/>
                </a:solidFill>
                <a:latin typeface="Calibri" pitchFamily="34" charset="0"/>
                <a:cs typeface="Calibri" pitchFamily="34" charset="0"/>
              </a:rPr>
              <a:t> 1 </a:t>
            </a:r>
            <a:r>
              <a:rPr lang="en-US" sz="3200" i="1" dirty="0">
                <a:solidFill>
                  <a:srgbClr val="00B0F0"/>
                </a:solidFill>
                <a:latin typeface="Calibri" pitchFamily="34" charset="0"/>
                <a:cs typeface="Calibri" pitchFamily="34" charset="0"/>
              </a:rPr>
              <a:t>and 2 Timothy and </a:t>
            </a:r>
            <a:r>
              <a:rPr lang="en-US" sz="3200" i="1" dirty="0" smtClean="0">
                <a:solidFill>
                  <a:srgbClr val="00B0F0"/>
                </a:solidFill>
                <a:latin typeface="Calibri" pitchFamily="34" charset="0"/>
                <a:cs typeface="Calibri" pitchFamily="34" charset="0"/>
              </a:rPr>
              <a:t>Titus</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Louisville, Westminster John Knox Press, 2004</a:t>
            </a:r>
            <a:endParaRPr lang="en-US" sz="3200" dirty="0">
              <a:latin typeface="Calibri" pitchFamily="34" charset="0"/>
              <a:cs typeface="Calibri" pitchFamily="34" charset="0"/>
            </a:endParaRPr>
          </a:p>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2224090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smtClean="0">
                <a:solidFill>
                  <a:srgbClr val="FFFF00"/>
                </a:solidFill>
                <a:latin typeface="Calibri" pitchFamily="34" charset="0"/>
                <a:cs typeface="Calibri" pitchFamily="34" charset="0"/>
              </a:rPr>
              <a:t>In Conclusion</a:t>
            </a:r>
            <a:endParaRPr lang="en-US" sz="4000" dirty="0">
              <a:solidFill>
                <a:srgbClr val="FFFF00"/>
              </a:solidFill>
              <a:latin typeface="Calibri" pitchFamily="34" charset="0"/>
              <a:cs typeface="Calibri" pitchFamily="34" charset="0"/>
            </a:endParaRP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Finally, </a:t>
            </a:r>
            <a:r>
              <a:rPr lang="en-US" dirty="0" smtClean="0">
                <a:latin typeface="Calibri" pitchFamily="34" charset="0"/>
                <a:cs typeface="Calibri" pitchFamily="34" charset="0"/>
              </a:rPr>
              <a:t>contemplate</a:t>
            </a:r>
            <a:r>
              <a:rPr lang="en-US" sz="3200" dirty="0" smtClean="0">
                <a:latin typeface="Calibri" pitchFamily="34" charset="0"/>
                <a:cs typeface="Calibri" pitchFamily="34" charset="0"/>
              </a:rPr>
              <a:t> these remarks by the philosopher, pastor, and evangelist, J.P. Moreland:</a:t>
            </a:r>
          </a:p>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“Since </a:t>
            </a:r>
            <a:r>
              <a:rPr lang="en-US" sz="3200" dirty="0">
                <a:latin typeface="Calibri" pitchFamily="34" charset="0"/>
                <a:cs typeface="Calibri" pitchFamily="34" charset="0"/>
              </a:rPr>
              <a:t>the 1960s, we have experienced an evolution in what we expect a local church pastor to be.  [Originally] he was expected to be a resident authority on theology and biblical teaching</a:t>
            </a:r>
            <a:r>
              <a:rPr lang="en-US" sz="3200" dirty="0" smtClean="0">
                <a:latin typeface="Calibri" pitchFamily="34" charset="0"/>
                <a:cs typeface="Calibri" pitchFamily="34" charset="0"/>
              </a:rPr>
              <a:t>.”  </a:t>
            </a: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3368760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 Conclusion</a:t>
            </a: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“Slowly </a:t>
            </a:r>
            <a:r>
              <a:rPr lang="en-US" sz="3200" dirty="0">
                <a:latin typeface="Calibri" pitchFamily="34" charset="0"/>
                <a:cs typeface="Calibri" pitchFamily="34" charset="0"/>
              </a:rPr>
              <a:t>this gave way to a model of the pastor as the CEO of the church, the administrative and organizational leader.  Today the ministers we want are Christianized pop therapists who are entertaining to listen to</a:t>
            </a:r>
            <a:r>
              <a:rPr lang="en-US" sz="3200" dirty="0" smtClean="0">
                <a:latin typeface="Calibri" pitchFamily="34" charset="0"/>
                <a:cs typeface="Calibri" pitchFamily="34" charset="0"/>
              </a:rPr>
              <a:t>.”</a:t>
            </a: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1582719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 Conclusion</a:t>
            </a: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“In </a:t>
            </a:r>
            <a:r>
              <a:rPr lang="en-US" sz="3200" dirty="0">
                <a:latin typeface="Calibri" pitchFamily="34" charset="0"/>
                <a:cs typeface="Calibri" pitchFamily="34" charset="0"/>
              </a:rPr>
              <a:t>the midst of all this, the church has become primarily a hospital to soothe empty selves instead of a war college to mobilize and train an army of men and women to occupy enemy territory and advance the kingdom until the King returns</a:t>
            </a:r>
            <a:r>
              <a:rPr lang="en-US" sz="3200" dirty="0" smtClean="0">
                <a:latin typeface="Calibri" pitchFamily="34" charset="0"/>
                <a:cs typeface="Calibri" pitchFamily="34" charset="0"/>
              </a:rPr>
              <a:t>.”</a:t>
            </a:r>
            <a:endParaRPr lang="en-US" sz="3200" dirty="0">
              <a:latin typeface="Calibri" pitchFamily="34" charset="0"/>
              <a:cs typeface="Calibri" pitchFamily="34" charset="0"/>
            </a:endParaRPr>
          </a:p>
        </p:txBody>
      </p:sp>
    </p:spTree>
    <p:extLst>
      <p:ext uri="{BB962C8B-B14F-4D97-AF65-F5344CB8AC3E}">
        <p14:creationId xmlns:p14="http://schemas.microsoft.com/office/powerpoint/2010/main" val="3015884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685800" y="515938"/>
            <a:ext cx="5638800" cy="1328737"/>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a:latin typeface="Calibri" pitchFamily="34" charset="0"/>
                <a:cs typeface="Calibri" pitchFamily="34" charset="0"/>
              </a:rPr>
              <a:t>1 Timothy: </a:t>
            </a:r>
            <a:r>
              <a:rPr lang="en-US" sz="4000" dirty="0">
                <a:solidFill>
                  <a:srgbClr val="FFFF00"/>
                </a:solidFill>
                <a:latin typeface="Calibri" pitchFamily="34" charset="0"/>
                <a:cs typeface="Calibri" pitchFamily="34" charset="0"/>
              </a:rPr>
              <a:t>In Conclusion</a:t>
            </a:r>
          </a:p>
        </p:txBody>
      </p:sp>
      <p:sp>
        <p:nvSpPr>
          <p:cNvPr id="6146" name="Rectangle 2"/>
          <p:cNvSpPr>
            <a:spLocks noGrp="1" noChangeArrowheads="1"/>
          </p:cNvSpPr>
          <p:nvPr>
            <p:ph type="body" idx="4294967295"/>
          </p:nvPr>
        </p:nvSpPr>
        <p:spPr>
          <a:xfrm>
            <a:off x="685800" y="1981200"/>
            <a:ext cx="7772400" cy="4114800"/>
          </a:xfrm>
          <a:ln/>
        </p:spPr>
        <p:txBody>
          <a:bodyPr lIns="90000" tIns="83088" rIns="90000" bIns="46800"/>
          <a:lstStyle/>
          <a:p>
            <a:pPr marL="341313"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smtClean="0">
                <a:latin typeface="Calibri" pitchFamily="34" charset="0"/>
                <a:cs typeface="Calibri" pitchFamily="34" charset="0"/>
              </a:rPr>
              <a:t>“Of </a:t>
            </a:r>
            <a:r>
              <a:rPr lang="en-US" sz="3200" dirty="0">
                <a:latin typeface="Calibri" pitchFamily="34" charset="0"/>
                <a:cs typeface="Calibri" pitchFamily="34" charset="0"/>
              </a:rPr>
              <a:t>course, the church should actually be both hospital and war college and, in fact, much, much more.  But … make no mistake, like it or not, we are in a war for the hearts, minds and destinies of men and women all around us</a:t>
            </a:r>
            <a:r>
              <a:rPr lang="en-US" sz="3200" dirty="0" smtClean="0">
                <a:latin typeface="Calibri" pitchFamily="34" charset="0"/>
                <a:cs typeface="Calibri" pitchFamily="34" charset="0"/>
              </a:rPr>
              <a:t>.”</a:t>
            </a:r>
          </a:p>
          <a:p>
            <a:pPr marL="741363" lvl="1" indent="-341313">
              <a:lnSpc>
                <a:spcPct val="91000"/>
              </a:lnSpc>
              <a:buClr>
                <a:srgbClr val="FFFFFF"/>
              </a:buClr>
              <a:buFont typeface="Verdana" pitchFamily="32"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200" dirty="0">
                <a:solidFill>
                  <a:srgbClr val="00B0F0"/>
                </a:solidFill>
                <a:latin typeface="Calibri" pitchFamily="34" charset="0"/>
                <a:cs typeface="Calibri" pitchFamily="34" charset="0"/>
              </a:rPr>
              <a:t>J.P. Moreland, </a:t>
            </a:r>
            <a:r>
              <a:rPr lang="en-US" sz="3200" i="1" dirty="0">
                <a:solidFill>
                  <a:srgbClr val="00B0F0"/>
                </a:solidFill>
                <a:latin typeface="Calibri" pitchFamily="34" charset="0"/>
                <a:cs typeface="Calibri" pitchFamily="34" charset="0"/>
              </a:rPr>
              <a:t>Love God with All Your </a:t>
            </a:r>
            <a:r>
              <a:rPr lang="en-US" sz="3200" i="1" dirty="0" smtClean="0">
                <a:solidFill>
                  <a:srgbClr val="00B0F0"/>
                </a:solidFill>
                <a:latin typeface="Calibri" pitchFamily="34" charset="0"/>
                <a:cs typeface="Calibri" pitchFamily="34" charset="0"/>
              </a:rPr>
              <a:t>Mind, </a:t>
            </a:r>
            <a:r>
              <a:rPr lang="en-US" sz="3200" dirty="0" smtClean="0">
                <a:solidFill>
                  <a:srgbClr val="00B0F0"/>
                </a:solidFill>
                <a:latin typeface="Calibri" pitchFamily="34" charset="0"/>
                <a:cs typeface="Calibri" pitchFamily="34" charset="0"/>
              </a:rPr>
              <a:t>pp. 188-189</a:t>
            </a:r>
            <a:endParaRPr lang="en-US" sz="3200" dirty="0">
              <a:solidFill>
                <a:srgbClr val="00B0F0"/>
              </a:solidFill>
              <a:latin typeface="Calibri" pitchFamily="34" charset="0"/>
              <a:cs typeface="Calibri" pitchFamily="34" charset="0"/>
            </a:endParaRPr>
          </a:p>
        </p:txBody>
      </p:sp>
    </p:spTree>
    <p:extLst>
      <p:ext uri="{BB962C8B-B14F-4D97-AF65-F5344CB8AC3E}">
        <p14:creationId xmlns:p14="http://schemas.microsoft.com/office/powerpoint/2010/main" val="3128845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685800" y="2286000"/>
            <a:ext cx="7772400" cy="1470025"/>
          </a:xfrm>
          <a:ln/>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dirty="0" smtClean="0">
                <a:solidFill>
                  <a:srgbClr val="FFFF00"/>
                </a:solidFill>
                <a:latin typeface="Calibri" pitchFamily="34" charset="0"/>
                <a:cs typeface="Calibri" pitchFamily="34" charset="0"/>
              </a:rPr>
              <a:t>Next Week</a:t>
            </a:r>
            <a:endParaRPr lang="en-US" sz="4000" dirty="0">
              <a:solidFill>
                <a:srgbClr val="FFFF00"/>
              </a:solidFill>
              <a:latin typeface="Calibri" pitchFamily="34" charset="0"/>
              <a:cs typeface="Calibri" pitchFamily="34" charset="0"/>
            </a:endParaRPr>
          </a:p>
        </p:txBody>
      </p:sp>
      <p:sp>
        <p:nvSpPr>
          <p:cNvPr id="4098" name="Rectangle 2"/>
          <p:cNvSpPr>
            <a:spLocks noGrp="1" noChangeArrowheads="1"/>
          </p:cNvSpPr>
          <p:nvPr>
            <p:ph type="subTitle" idx="4294967295"/>
          </p:nvPr>
        </p:nvSpPr>
        <p:spPr bwMode="auto">
          <a:xfrm>
            <a:off x="1066800" y="3657600"/>
            <a:ext cx="7010400" cy="2362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marL="0" indent="0" algn="ctr">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dirty="0" smtClean="0">
                <a:latin typeface="Calibri" pitchFamily="34" charset="0"/>
                <a:cs typeface="Calibri" pitchFamily="34" charset="0"/>
              </a:rPr>
              <a:t>Teaching Sound Doctrine</a:t>
            </a:r>
            <a:endParaRPr lang="en-US" dirty="0">
              <a:latin typeface="Calibri" pitchFamily="34" charset="0"/>
              <a:cs typeface="Calibri" pitchFamily="34" charset="0"/>
            </a:endParaRPr>
          </a:p>
          <a:p>
            <a:pPr marL="0" indent="0" algn="ctr">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dirty="0" smtClean="0">
                <a:solidFill>
                  <a:srgbClr val="00B0F0"/>
                </a:solidFill>
                <a:latin typeface="Calibri" pitchFamily="34" charset="0"/>
                <a:cs typeface="Calibri" pitchFamily="34" charset="0"/>
              </a:rPr>
              <a:t>1 Timothy 1:1-11</a:t>
            </a:r>
            <a:endParaRPr lang="en-US" sz="3200" dirty="0">
              <a:solidFill>
                <a:srgbClr val="00B0F0"/>
              </a:solidFill>
              <a:latin typeface="Calibri" pitchFamily="34" charset="0"/>
              <a:cs typeface="Calibri" pitchFamily="34" charset="0"/>
            </a:endParaRPr>
          </a:p>
        </p:txBody>
      </p:sp>
    </p:spTree>
    <p:extLst>
      <p:ext uri="{BB962C8B-B14F-4D97-AF65-F5344CB8AC3E}">
        <p14:creationId xmlns:p14="http://schemas.microsoft.com/office/powerpoint/2010/main" val="1225456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Lucida Sans Unicode"/>
        <a:cs typeface="Lucida Sans Unicode"/>
      </a:majorFont>
      <a:minorFont>
        <a:latin typeface="Verdana"/>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Lucida Sans Unicode"/>
        <a:cs typeface="Lucida Sans Unicode"/>
      </a:majorFont>
      <a:minorFont>
        <a:latin typeface="Verdana"/>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968</Words>
  <Application>Microsoft Office PowerPoint</Application>
  <PresentationFormat>On-screen Show (4:3)</PresentationFormat>
  <Paragraphs>103</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Office Theme</vt:lpstr>
      <vt:lpstr>1 Timothy: Overview</vt:lpstr>
      <vt:lpstr>1 Timothy: Introduction</vt:lpstr>
      <vt:lpstr>1 Timothy: Introduction</vt:lpstr>
      <vt:lpstr>1 Timothy: Introduction</vt:lpstr>
      <vt:lpstr>1 Timothy: Introduction</vt:lpstr>
      <vt:lpstr>1 Timothy: Introduction</vt:lpstr>
      <vt:lpstr>1 Timothy: Introduction</vt:lpstr>
      <vt:lpstr>1 Timothy: Introduction</vt:lpstr>
      <vt:lpstr>1 Timothy:  Making Disciples</vt:lpstr>
      <vt:lpstr>1 Timothy:  A Study of the Letter</vt:lpstr>
      <vt:lpstr>1 Timothy:  A Study of the Letter</vt:lpstr>
      <vt:lpstr>1 Timothy:  A Study of the Letter</vt:lpstr>
      <vt:lpstr>1 Timothy:  A Study of the Letter</vt:lpstr>
      <vt:lpstr>1 Timothy:  A Study of the Letter</vt:lpstr>
      <vt:lpstr>1 Timothy:  A Study of the Letter</vt:lpstr>
      <vt:lpstr>1 Timothy:  Key Verses</vt:lpstr>
      <vt:lpstr>1 Timothy:  Further Study</vt:lpstr>
      <vt:lpstr>1 Timothy:  Further Study</vt:lpstr>
      <vt:lpstr>1 Timothy: In Conclusion</vt:lpstr>
      <vt:lpstr>1 Timothy: In Conclusion</vt:lpstr>
      <vt:lpstr>1 Timothy: In Conclusion</vt:lpstr>
      <vt:lpstr>1 Timothy: In Conclusion</vt:lpstr>
      <vt:lpstr>Next Week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41</cp:revision>
  <cp:lastPrinted>1601-01-01T00:00:00Z</cp:lastPrinted>
  <dcterms:created xsi:type="dcterms:W3CDTF">1601-01-01T00:00:00Z</dcterms:created>
  <dcterms:modified xsi:type="dcterms:W3CDTF">2011-08-14T12:05:18Z</dcterms:modified>
</cp:coreProperties>
</file>