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2"/>
  </p:notesMasterIdLst>
  <p:sldIdLst>
    <p:sldId id="279" r:id="rId2"/>
    <p:sldId id="303" r:id="rId3"/>
    <p:sldId id="309" r:id="rId4"/>
    <p:sldId id="280" r:id="rId5"/>
    <p:sldId id="281" r:id="rId6"/>
    <p:sldId id="282" r:id="rId7"/>
    <p:sldId id="284" r:id="rId8"/>
    <p:sldId id="283" r:id="rId9"/>
    <p:sldId id="294" r:id="rId10"/>
    <p:sldId id="285" r:id="rId11"/>
    <p:sldId id="286" r:id="rId12"/>
    <p:sldId id="287" r:id="rId13"/>
    <p:sldId id="288" r:id="rId14"/>
    <p:sldId id="301" r:id="rId15"/>
    <p:sldId id="304" r:id="rId16"/>
    <p:sldId id="295" r:id="rId17"/>
    <p:sldId id="299" r:id="rId18"/>
    <p:sldId id="289" r:id="rId19"/>
    <p:sldId id="296" r:id="rId20"/>
    <p:sldId id="297" r:id="rId21"/>
    <p:sldId id="298" r:id="rId22"/>
    <p:sldId id="302" r:id="rId23"/>
    <p:sldId id="290" r:id="rId24"/>
    <p:sldId id="291" r:id="rId25"/>
    <p:sldId id="292" r:id="rId26"/>
    <p:sldId id="293" r:id="rId27"/>
    <p:sldId id="305" r:id="rId28"/>
    <p:sldId id="307" r:id="rId29"/>
    <p:sldId id="306" r:id="rId30"/>
    <p:sldId id="308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0" autoAdjust="0"/>
    <p:restoredTop sz="94752" autoAdjust="0"/>
  </p:normalViewPr>
  <p:slideViewPr>
    <p:cSldViewPr>
      <p:cViewPr varScale="1">
        <p:scale>
          <a:sx n="85" d="100"/>
          <a:sy n="85" d="100"/>
        </p:scale>
        <p:origin x="-48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108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DC51C-6865-49EA-8C6E-56BC1D52C9F5}" type="datetimeFigureOut">
              <a:rPr lang="en-US" smtClean="0"/>
              <a:t>6/18/2011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7F9E91-9F01-47A5-ADA9-CFC7A49A6C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617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303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020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303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641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F9E91-9F01-47A5-ADA9-CFC7A49A6C4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193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38CF-D86A-4BB6-851B-81EF7D6C0F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338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059E5-93FB-4ECC-AE22-90151EDC99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887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24834-E81B-4288-87AC-411B0F0C23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72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FDB97-5964-431D-AFA6-6AA9621F07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617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737CB-715F-4559-A417-3AF54D392E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693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7D01-BDD4-4E36-BF67-83442CE9C8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300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5F8B4-3C93-4E5A-90DF-71853637E6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339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B4B24-4C12-40DC-88B2-4B0A0D5BC2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1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89AB-4C91-432D-BB01-5BC5772D77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267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0A072-69CC-45FB-88CD-C0D65A8579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992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6470A-4737-4452-B4D3-54A0D32A1FE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97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DAEDD-09A6-4410-898E-E6780F6C8B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4029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Characteristics of a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Model </a:t>
            </a:r>
            <a:r>
              <a:rPr lang="en-US" dirty="0"/>
              <a:t>Church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</a:rPr>
              <a:t>2 Thessalonians 1</a:t>
            </a:r>
          </a:p>
        </p:txBody>
      </p:sp>
    </p:spTree>
    <p:extLst>
      <p:ext uri="{BB962C8B-B14F-4D97-AF65-F5344CB8AC3E}">
        <p14:creationId xmlns:p14="http://schemas.microsoft.com/office/powerpoint/2010/main" val="249998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-1"/>
            <a:ext cx="7448550" cy="6875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077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2 Thessalonians 1</a:t>
            </a:r>
            <a:br>
              <a:rPr lang="en-US" b="1" dirty="0">
                <a:solidFill>
                  <a:srgbClr val="FFC000"/>
                </a:solidFill>
              </a:rPr>
            </a:br>
            <a:r>
              <a:rPr lang="en-US" dirty="0" smtClean="0"/>
              <a:t>A Model Church: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28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Is in Christ (v.1)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We live in a diverse nation in </a:t>
            </a:r>
            <a:r>
              <a:rPr lang="en-US" dirty="0" smtClean="0"/>
              <a:t>an even more diverse </a:t>
            </a:r>
            <a:r>
              <a:rPr lang="en-US" dirty="0" smtClean="0"/>
              <a:t>world.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Pluralism</a:t>
            </a:r>
            <a:r>
              <a:rPr lang="en-US" dirty="0" smtClean="0"/>
              <a:t> at many levels is simply a fact of life.</a:t>
            </a:r>
          </a:p>
          <a:p>
            <a:r>
              <a:rPr lang="en-US" dirty="0" smtClean="0"/>
              <a:t>As Christians, we need to treat all people with love and respect.</a:t>
            </a:r>
          </a:p>
          <a:p>
            <a:r>
              <a:rPr lang="en-US" dirty="0" smtClean="0"/>
              <a:t>This does not mean, however, that we think all beliefs, even religious ones, are equally true.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Unwavering belief in the unique and exclusive claims of Jesus Christ is what makes a church a truly Christian church.  Accept no substitutes.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91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</a:t>
            </a:r>
            <a:r>
              <a:rPr lang="en-US" dirty="0" smtClean="0"/>
              <a:t>. Experiences God’s Grace (v.2)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</a:rPr>
              <a:t>Grace </a:t>
            </a:r>
            <a:r>
              <a:rPr lang="en-US" dirty="0" smtClean="0"/>
              <a:t>is </a:t>
            </a:r>
            <a:r>
              <a:rPr lang="en-US" dirty="0" smtClean="0"/>
              <a:t>“</a:t>
            </a:r>
            <a:r>
              <a:rPr lang="en-US" b="1" dirty="0" smtClean="0">
                <a:solidFill>
                  <a:srgbClr val="FFC000"/>
                </a:solidFill>
              </a:rPr>
              <a:t>G</a:t>
            </a:r>
            <a:r>
              <a:rPr lang="en-US" dirty="0" smtClean="0"/>
              <a:t>od’s </a:t>
            </a:r>
            <a:r>
              <a:rPr lang="en-US" b="1" dirty="0" smtClean="0">
                <a:solidFill>
                  <a:srgbClr val="FFC000"/>
                </a:solidFill>
              </a:rPr>
              <a:t>R</a:t>
            </a:r>
            <a:r>
              <a:rPr lang="en-US" dirty="0" smtClean="0"/>
              <a:t>iches </a:t>
            </a:r>
            <a:r>
              <a:rPr lang="en-US" b="1" dirty="0">
                <a:solidFill>
                  <a:srgbClr val="FFC000"/>
                </a:solidFill>
              </a:rPr>
              <a:t>A</a:t>
            </a:r>
            <a:r>
              <a:rPr lang="en-US" dirty="0" smtClean="0"/>
              <a:t>t </a:t>
            </a:r>
            <a:r>
              <a:rPr lang="en-US" b="1" dirty="0">
                <a:solidFill>
                  <a:srgbClr val="FFC000"/>
                </a:solidFill>
              </a:rPr>
              <a:t>C</a:t>
            </a:r>
            <a:r>
              <a:rPr lang="en-US" dirty="0"/>
              <a:t>hrist’s </a:t>
            </a:r>
            <a:r>
              <a:rPr lang="en-US" b="1" dirty="0">
                <a:solidFill>
                  <a:srgbClr val="FFC000"/>
                </a:solidFill>
              </a:rPr>
              <a:t>E</a:t>
            </a:r>
            <a:r>
              <a:rPr lang="en-US" dirty="0" smtClean="0"/>
              <a:t>xpense”.</a:t>
            </a:r>
          </a:p>
          <a:p>
            <a:r>
              <a:rPr lang="en-US" dirty="0" smtClean="0"/>
              <a:t>It </a:t>
            </a:r>
            <a:r>
              <a:rPr lang="en-US" dirty="0"/>
              <a:t>is God’s </a:t>
            </a:r>
            <a:r>
              <a:rPr lang="en-US" b="1" dirty="0">
                <a:solidFill>
                  <a:srgbClr val="FFC000"/>
                </a:solidFill>
              </a:rPr>
              <a:t>unmerited favor </a:t>
            </a:r>
            <a:r>
              <a:rPr lang="en-US" dirty="0"/>
              <a:t>which He freely </a:t>
            </a:r>
            <a:r>
              <a:rPr lang="en-US" dirty="0" smtClean="0"/>
              <a:t>grants to </a:t>
            </a:r>
            <a:r>
              <a:rPr lang="en-US" dirty="0"/>
              <a:t>all who </a:t>
            </a:r>
            <a:r>
              <a:rPr lang="en-US" dirty="0" smtClean="0"/>
              <a:t>receive by faith Jesus </a:t>
            </a:r>
            <a:r>
              <a:rPr lang="en-US" dirty="0"/>
              <a:t>Christ’s substitutionary work for them on the </a:t>
            </a:r>
            <a:r>
              <a:rPr lang="en-US" dirty="0" smtClean="0"/>
              <a:t>cross.</a:t>
            </a:r>
          </a:p>
          <a:p>
            <a:r>
              <a:rPr lang="en-US" dirty="0" smtClean="0"/>
              <a:t>God </a:t>
            </a:r>
            <a:r>
              <a:rPr lang="en-US" dirty="0"/>
              <a:t>gives </a:t>
            </a:r>
            <a:r>
              <a:rPr lang="en-US" dirty="0" smtClean="0"/>
              <a:t>to us humans </a:t>
            </a:r>
            <a:r>
              <a:rPr lang="en-US" dirty="0"/>
              <a:t>the opposite of what </a:t>
            </a:r>
            <a:r>
              <a:rPr lang="en-US" dirty="0" smtClean="0"/>
              <a:t>we deserve: </a:t>
            </a:r>
            <a:r>
              <a:rPr lang="en-US" dirty="0"/>
              <a:t>blessing instead of judgment.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is the grace of God.</a:t>
            </a:r>
          </a:p>
        </p:txBody>
      </p:sp>
    </p:spTree>
    <p:extLst>
      <p:ext uri="{BB962C8B-B14F-4D97-AF65-F5344CB8AC3E}">
        <p14:creationId xmlns:p14="http://schemas.microsoft.com/office/powerpoint/2010/main" val="218418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3. Enjoys </a:t>
            </a:r>
            <a:r>
              <a:rPr lang="en-US" dirty="0"/>
              <a:t>God’s </a:t>
            </a:r>
            <a:r>
              <a:rPr lang="en-US" dirty="0" smtClean="0"/>
              <a:t>Peace (v.2)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Wishing someone God’s peace, or </a:t>
            </a:r>
            <a:r>
              <a:rPr lang="en-US" b="1" i="1" dirty="0" smtClean="0">
                <a:solidFill>
                  <a:srgbClr val="FFC000"/>
                </a:solidFill>
              </a:rPr>
              <a:t>shalom </a:t>
            </a:r>
            <a:r>
              <a:rPr lang="en-US" dirty="0" smtClean="0"/>
              <a:t>was and is the traditional Jewish form of greeting.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Shalom </a:t>
            </a:r>
            <a:r>
              <a:rPr lang="en-US" dirty="0" smtClean="0"/>
              <a:t>implies more than the cessation of hostilities or peace as opposed to war.</a:t>
            </a:r>
          </a:p>
          <a:p>
            <a:r>
              <a:rPr lang="en-US" i="1" dirty="0" smtClean="0"/>
              <a:t>The Complete Word Study Dictionary </a:t>
            </a:r>
            <a:r>
              <a:rPr lang="en-US" dirty="0" smtClean="0"/>
              <a:t>explains it as:</a:t>
            </a:r>
          </a:p>
          <a:p>
            <a:pPr lvl="1"/>
            <a:r>
              <a:rPr lang="en-US" dirty="0" smtClean="0"/>
              <a:t>harmony, peace of mind, tranquility, wholeness</a:t>
            </a:r>
            <a:r>
              <a:rPr lang="en-US" dirty="0"/>
              <a:t>, soundness, hence </a:t>
            </a:r>
            <a:r>
              <a:rPr lang="en-US" dirty="0" smtClean="0"/>
              <a:t>health, </a:t>
            </a:r>
            <a:r>
              <a:rPr lang="en-US" dirty="0"/>
              <a:t>well-being, </a:t>
            </a:r>
            <a:r>
              <a:rPr lang="en-US" dirty="0" smtClean="0"/>
              <a:t>prosperity and every kind of good.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9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4. Is </a:t>
            </a:r>
            <a:r>
              <a:rPr lang="en-US" dirty="0"/>
              <a:t>T</a:t>
            </a:r>
            <a:r>
              <a:rPr lang="en-US" dirty="0" smtClean="0"/>
              <a:t>hankful </a:t>
            </a:r>
            <a:r>
              <a:rPr lang="en-US" dirty="0"/>
              <a:t>to </a:t>
            </a:r>
            <a:r>
              <a:rPr lang="en-US" dirty="0" smtClean="0"/>
              <a:t>God (v.3)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this case it is Paul, not the church, who is giving thanks.</a:t>
            </a:r>
          </a:p>
          <a:p>
            <a:r>
              <a:rPr lang="en-US" dirty="0" smtClean="0"/>
              <a:t>Still, just as Paul expresses an obligation to give thanks for the Thessalonians, the Bible is clear as to the essential role of thanksgiving in our lives – and in a model church.</a:t>
            </a:r>
          </a:p>
          <a:p>
            <a:pPr lvl="1"/>
            <a:r>
              <a:rPr lang="en-US" dirty="0" smtClean="0"/>
              <a:t>See </a:t>
            </a:r>
            <a:r>
              <a:rPr lang="en-US" b="1" dirty="0" smtClean="0">
                <a:solidFill>
                  <a:srgbClr val="FFC000"/>
                </a:solidFill>
              </a:rPr>
              <a:t>1 Thess. 5:18</a:t>
            </a:r>
          </a:p>
          <a:p>
            <a:pPr lvl="1"/>
            <a:r>
              <a:rPr lang="en-US" dirty="0" smtClean="0"/>
              <a:t>See also </a:t>
            </a:r>
            <a:r>
              <a:rPr lang="en-US" b="1" dirty="0" smtClean="0">
                <a:solidFill>
                  <a:srgbClr val="FFC000"/>
                </a:solidFill>
              </a:rPr>
              <a:t>Ephesians 5:3-4, 20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32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5</a:t>
            </a:r>
            <a:r>
              <a:rPr lang="en-US" dirty="0" smtClean="0"/>
              <a:t>. Is Growing in Faith (v.3)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growing faith is associated with difficulties.</a:t>
            </a:r>
          </a:p>
          <a:p>
            <a:pPr lvl="1"/>
            <a:r>
              <a:rPr lang="en-US" dirty="0" smtClean="0"/>
              <a:t>See </a:t>
            </a:r>
            <a:r>
              <a:rPr lang="en-US" b="1" dirty="0" smtClean="0">
                <a:solidFill>
                  <a:srgbClr val="FFC000"/>
                </a:solidFill>
              </a:rPr>
              <a:t>James 1:2-4</a:t>
            </a:r>
            <a:endParaRPr lang="en-US" b="1" dirty="0">
              <a:solidFill>
                <a:srgbClr val="FFC000"/>
              </a:solidFill>
            </a:endParaRPr>
          </a:p>
          <a:p>
            <a:r>
              <a:rPr lang="en-US" b="1" dirty="0" smtClean="0">
                <a:solidFill>
                  <a:srgbClr val="FFC000"/>
                </a:solidFill>
              </a:rPr>
              <a:t>George Müller </a:t>
            </a:r>
            <a:r>
              <a:rPr lang="en-US" dirty="0" smtClean="0"/>
              <a:t>was a pastor used by God to provide </a:t>
            </a:r>
            <a:r>
              <a:rPr lang="en-US" dirty="0"/>
              <a:t>for thousands of </a:t>
            </a:r>
            <a:r>
              <a:rPr lang="en-US" dirty="0" smtClean="0"/>
              <a:t>orphans and  numerous missionaries.  He said: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C000"/>
                </a:solidFill>
              </a:rPr>
              <a:t>“To </a:t>
            </a:r>
            <a:r>
              <a:rPr lang="en-US" b="1" dirty="0">
                <a:solidFill>
                  <a:srgbClr val="FFC000"/>
                </a:solidFill>
              </a:rPr>
              <a:t>learn strong faith is to endure great trials.  </a:t>
            </a:r>
            <a:r>
              <a:rPr lang="en-US" b="1" dirty="0" smtClean="0">
                <a:solidFill>
                  <a:srgbClr val="FFC000"/>
                </a:solidFill>
              </a:rPr>
              <a:t> I </a:t>
            </a:r>
            <a:r>
              <a:rPr lang="en-US" b="1" dirty="0">
                <a:solidFill>
                  <a:srgbClr val="FFC000"/>
                </a:solidFill>
              </a:rPr>
              <a:t>have learned my faith by standing firm amid severe </a:t>
            </a:r>
            <a:r>
              <a:rPr lang="en-US" b="1" dirty="0" err="1">
                <a:solidFill>
                  <a:srgbClr val="FFC000"/>
                </a:solidFill>
              </a:rPr>
              <a:t>testings</a:t>
            </a:r>
            <a:r>
              <a:rPr lang="en-US" b="1" dirty="0" smtClean="0">
                <a:solidFill>
                  <a:srgbClr val="FFC000"/>
                </a:solidFill>
              </a:rPr>
              <a:t>.”</a:t>
            </a:r>
            <a:endParaRPr lang="en-US" b="1" dirty="0">
              <a:solidFill>
                <a:srgbClr val="FFC000"/>
              </a:solidFill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6237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5</a:t>
            </a:r>
            <a:r>
              <a:rPr lang="en-US" dirty="0" smtClean="0"/>
              <a:t>. Is Growing in </a:t>
            </a:r>
            <a:r>
              <a:rPr lang="en-US" dirty="0"/>
              <a:t>Faith (v.3)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One of the men George Muller supported was another great man of faith, James Hudson Taylor, founder of the China Inland Mission.</a:t>
            </a:r>
          </a:p>
          <a:p>
            <a:r>
              <a:rPr lang="en-US" dirty="0" smtClean="0"/>
              <a:t>He said:</a:t>
            </a:r>
            <a:endParaRPr lang="en-US" dirty="0"/>
          </a:p>
          <a:p>
            <a:pPr marL="0" indent="0">
              <a:buNone/>
            </a:pPr>
            <a:r>
              <a:rPr lang="en-US" b="1" dirty="0" smtClean="0">
                <a:solidFill>
                  <a:srgbClr val="FFC000"/>
                </a:solidFill>
              </a:rPr>
              <a:t>“I </a:t>
            </a:r>
            <a:r>
              <a:rPr lang="en-US" b="1" dirty="0">
                <a:solidFill>
                  <a:srgbClr val="FFC000"/>
                </a:solidFill>
              </a:rPr>
              <a:t>have found that there are three stages in every great work of God: first, it is impossible, then it is difficult, then it is done</a:t>
            </a:r>
            <a:r>
              <a:rPr lang="en-US" b="1" dirty="0" smtClean="0">
                <a:solidFill>
                  <a:srgbClr val="FFC000"/>
                </a:solidFill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404072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6</a:t>
            </a:r>
            <a:r>
              <a:rPr lang="en-US" dirty="0" smtClean="0"/>
              <a:t>. </a:t>
            </a:r>
            <a:r>
              <a:rPr lang="en-US" dirty="0"/>
              <a:t>Is </a:t>
            </a:r>
            <a:r>
              <a:rPr lang="en-US" dirty="0" smtClean="0"/>
              <a:t>Abounding </a:t>
            </a:r>
            <a:r>
              <a:rPr lang="en-US" dirty="0"/>
              <a:t>in Love (v.3)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</a:t>
            </a:r>
            <a:r>
              <a:rPr lang="en-US" b="1" dirty="0" smtClean="0">
                <a:solidFill>
                  <a:srgbClr val="FFC000"/>
                </a:solidFill>
              </a:rPr>
              <a:t>1 Thessalonians 3:12 </a:t>
            </a:r>
            <a:r>
              <a:rPr lang="en-US" dirty="0" smtClean="0"/>
              <a:t>Paul prayed for this abounding love.  </a:t>
            </a:r>
            <a:endParaRPr lang="en-US" dirty="0"/>
          </a:p>
          <a:p>
            <a:r>
              <a:rPr lang="en-US" dirty="0" smtClean="0"/>
              <a:t>He now perceives the answer to his prayer.</a:t>
            </a:r>
          </a:p>
          <a:p>
            <a:r>
              <a:rPr lang="en-US" dirty="0" smtClean="0"/>
              <a:t>Notice that </a:t>
            </a:r>
            <a:r>
              <a:rPr lang="en-US" b="1" dirty="0" smtClean="0">
                <a:solidFill>
                  <a:srgbClr val="FFC000"/>
                </a:solidFill>
              </a:rPr>
              <a:t>every one </a:t>
            </a:r>
            <a:r>
              <a:rPr lang="en-US" dirty="0" smtClean="0"/>
              <a:t>of the Thessalonian Christians was expressing this abounding love toward others.  </a:t>
            </a:r>
          </a:p>
          <a:p>
            <a:r>
              <a:rPr lang="en-US" dirty="0" smtClean="0"/>
              <a:t>See also </a:t>
            </a:r>
            <a:r>
              <a:rPr lang="en-US" b="1" dirty="0" smtClean="0">
                <a:solidFill>
                  <a:srgbClr val="FFC000"/>
                </a:solidFill>
              </a:rPr>
              <a:t>1 John 4:12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02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7. Is Patient </a:t>
            </a:r>
            <a:r>
              <a:rPr lang="en-US" dirty="0"/>
              <a:t>in </a:t>
            </a:r>
            <a:r>
              <a:rPr lang="en-US" dirty="0" smtClean="0"/>
              <a:t>Troubles (v.4)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We’ve touched on this already regarding faith.  </a:t>
            </a:r>
          </a:p>
          <a:p>
            <a:pPr lvl="1"/>
            <a:r>
              <a:rPr lang="en-US" dirty="0" smtClean="0"/>
              <a:t>See also </a:t>
            </a:r>
            <a:r>
              <a:rPr lang="en-US" b="1" dirty="0" smtClean="0">
                <a:solidFill>
                  <a:srgbClr val="FFC000"/>
                </a:solidFill>
              </a:rPr>
              <a:t>2 Corinthians 4:16-18</a:t>
            </a:r>
          </a:p>
          <a:p>
            <a:r>
              <a:rPr lang="en-US" dirty="0" smtClean="0"/>
              <a:t>Warren </a:t>
            </a:r>
            <a:r>
              <a:rPr lang="en-US" dirty="0" err="1" smtClean="0"/>
              <a:t>Wiersbe</a:t>
            </a:r>
            <a:r>
              <a:rPr lang="en-US" dirty="0" smtClean="0"/>
              <a:t> puts it like this: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C000"/>
                </a:solidFill>
              </a:rPr>
              <a:t>“If </a:t>
            </a:r>
            <a:r>
              <a:rPr lang="en-US" b="1" dirty="0">
                <a:solidFill>
                  <a:srgbClr val="FFC000"/>
                </a:solidFill>
              </a:rPr>
              <a:t>we rebel and fight our circumstances, then we will remain immature and impatient. God permits trials that He might build character into our lives. He can grow a mushroom overnight, but it takes many years—and many storms—to build a mighty oak</a:t>
            </a:r>
            <a:r>
              <a:rPr lang="en-US" b="1" dirty="0" smtClean="0">
                <a:solidFill>
                  <a:srgbClr val="FFC000"/>
                </a:solidFill>
              </a:rPr>
              <a:t>.”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539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8</a:t>
            </a:r>
            <a:r>
              <a:rPr lang="en-US" dirty="0" smtClean="0"/>
              <a:t>. </a:t>
            </a:r>
            <a:r>
              <a:rPr lang="en-US" dirty="0"/>
              <a:t>Is </a:t>
            </a:r>
            <a:r>
              <a:rPr lang="en-US" dirty="0" smtClean="0"/>
              <a:t>Willing </a:t>
            </a:r>
            <a:r>
              <a:rPr lang="en-US" dirty="0"/>
              <a:t>to </a:t>
            </a:r>
            <a:r>
              <a:rPr lang="en-US" dirty="0" smtClean="0"/>
              <a:t>Suffer </a:t>
            </a:r>
            <a:r>
              <a:rPr lang="en-US" dirty="0"/>
              <a:t>U</a:t>
            </a:r>
            <a:r>
              <a:rPr lang="en-US" dirty="0" smtClean="0"/>
              <a:t>njustly </a:t>
            </a:r>
            <a:br>
              <a:rPr lang="en-US" dirty="0" smtClean="0"/>
            </a:br>
            <a:r>
              <a:rPr lang="en-US" dirty="0" smtClean="0"/>
              <a:t>for Christ (vv. 4-5)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Perhaps the least popular of the beatitudes is found in </a:t>
            </a:r>
            <a:r>
              <a:rPr lang="en-US" b="1" dirty="0" smtClean="0">
                <a:solidFill>
                  <a:srgbClr val="FFC000"/>
                </a:solidFill>
              </a:rPr>
              <a:t>Matthew 5:11-12.</a:t>
            </a:r>
          </a:p>
          <a:p>
            <a:r>
              <a:rPr lang="en-US" dirty="0" smtClean="0"/>
              <a:t>The early church father Tertullian said: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C000"/>
                </a:solidFill>
              </a:rPr>
              <a:t>“The blood of the martyrs is the seed of the church.”</a:t>
            </a:r>
          </a:p>
          <a:p>
            <a:r>
              <a:rPr lang="en-US" dirty="0" smtClean="0"/>
              <a:t>Finally, listen to Peter in </a:t>
            </a:r>
            <a:r>
              <a:rPr lang="en-US" b="1" dirty="0" smtClean="0">
                <a:solidFill>
                  <a:srgbClr val="FFC000"/>
                </a:solidFill>
              </a:rPr>
              <a:t>1 Peter 4:14-16.</a:t>
            </a:r>
          </a:p>
        </p:txBody>
      </p:sp>
    </p:spTree>
    <p:extLst>
      <p:ext uri="{BB962C8B-B14F-4D97-AF65-F5344CB8AC3E}">
        <p14:creationId xmlns:p14="http://schemas.microsoft.com/office/powerpoint/2010/main" val="399671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9. </a:t>
            </a:r>
            <a:r>
              <a:rPr lang="en-US" dirty="0"/>
              <a:t>Understands the </a:t>
            </a:r>
            <a:r>
              <a:rPr lang="en-US" dirty="0" smtClean="0"/>
              <a:t>Reality </a:t>
            </a:r>
            <a:r>
              <a:rPr lang="en-US" dirty="0"/>
              <a:t>of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God’s Judgment (vv. 5-8)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frequently associate “judgment” or “vengeance” with </a:t>
            </a:r>
            <a:r>
              <a:rPr lang="en-US" dirty="0"/>
              <a:t>something automatically unfair </a:t>
            </a:r>
            <a:r>
              <a:rPr lang="en-US" dirty="0" smtClean="0"/>
              <a:t>or excessively cruel.</a:t>
            </a:r>
          </a:p>
          <a:p>
            <a:r>
              <a:rPr lang="en-US" dirty="0" smtClean="0"/>
              <a:t>To “judge someone” then seems just wrong.</a:t>
            </a:r>
          </a:p>
          <a:p>
            <a:r>
              <a:rPr lang="en-US" dirty="0" smtClean="0"/>
              <a:t>Perhaps this is because we do so often judge people or their actions unfairly.</a:t>
            </a:r>
          </a:p>
          <a:p>
            <a:r>
              <a:rPr lang="en-US" dirty="0" smtClean="0"/>
              <a:t>We may also confuse God with people who are genuinely hateful.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7617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81000"/>
            <a:ext cx="6375299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890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188" y="549322"/>
            <a:ext cx="5492793" cy="525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85385" y="5802351"/>
            <a:ext cx="7010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C000"/>
                </a:solidFill>
              </a:rPr>
              <a:t>But this can never be true of God.</a:t>
            </a:r>
          </a:p>
        </p:txBody>
      </p:sp>
    </p:spTree>
    <p:extLst>
      <p:ext uri="{BB962C8B-B14F-4D97-AF65-F5344CB8AC3E}">
        <p14:creationId xmlns:p14="http://schemas.microsoft.com/office/powerpoint/2010/main" val="136719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5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9. </a:t>
            </a:r>
            <a:r>
              <a:rPr lang="en-US" dirty="0"/>
              <a:t>Understands the </a:t>
            </a:r>
            <a:r>
              <a:rPr lang="en-US" dirty="0" smtClean="0"/>
              <a:t>Reality </a:t>
            </a:r>
            <a:r>
              <a:rPr lang="en-US" dirty="0"/>
              <a:t>of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God’s Judgment (vv. 5-8)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word translated </a:t>
            </a:r>
            <a:r>
              <a:rPr lang="en-US" dirty="0" smtClean="0">
                <a:solidFill>
                  <a:srgbClr val="FFC000"/>
                </a:solidFill>
              </a:rPr>
              <a:t>“judgment” </a:t>
            </a:r>
            <a:r>
              <a:rPr lang="en-US" dirty="0" smtClean="0"/>
              <a:t>in v.5 pertains to an opinion or a decision concerning anything, but especially having to do with justice or injustice, right or wrong.</a:t>
            </a:r>
          </a:p>
          <a:p>
            <a:r>
              <a:rPr lang="en-US" dirty="0" smtClean="0"/>
              <a:t>The word </a:t>
            </a:r>
            <a:r>
              <a:rPr lang="en-US" b="1" dirty="0" smtClean="0">
                <a:solidFill>
                  <a:srgbClr val="FFC000"/>
                </a:solidFill>
              </a:rPr>
              <a:t>“vengeance” </a:t>
            </a:r>
            <a:r>
              <a:rPr lang="en-US" dirty="0" smtClean="0"/>
              <a:t>in v.8 is directly related to the words </a:t>
            </a:r>
            <a:r>
              <a:rPr lang="en-US" b="1" i="1" dirty="0" smtClean="0">
                <a:solidFill>
                  <a:srgbClr val="FFC000"/>
                </a:solidFill>
              </a:rPr>
              <a:t>righteous</a:t>
            </a:r>
            <a:r>
              <a:rPr lang="en-US" dirty="0" smtClean="0"/>
              <a:t> and </a:t>
            </a:r>
            <a:r>
              <a:rPr lang="en-US" b="1" i="1" dirty="0" smtClean="0">
                <a:solidFill>
                  <a:srgbClr val="FFC000"/>
                </a:solidFill>
              </a:rPr>
              <a:t>just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Divine vengeance is always completely without subjective bias or personal spite.  It is neither more nor less than absolute justice.</a:t>
            </a:r>
          </a:p>
        </p:txBody>
      </p:sp>
    </p:spTree>
    <p:extLst>
      <p:ext uri="{BB962C8B-B14F-4D97-AF65-F5344CB8AC3E}">
        <p14:creationId xmlns:p14="http://schemas.microsoft.com/office/powerpoint/2010/main" val="2595218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9. </a:t>
            </a:r>
            <a:r>
              <a:rPr lang="en-US" dirty="0"/>
              <a:t>Understands the </a:t>
            </a:r>
            <a:r>
              <a:rPr lang="en-US" dirty="0" smtClean="0"/>
              <a:t>Reality </a:t>
            </a:r>
            <a:r>
              <a:rPr lang="en-US" dirty="0"/>
              <a:t>of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God’s </a:t>
            </a:r>
            <a:r>
              <a:rPr lang="en-US" dirty="0"/>
              <a:t>Judgment (vv. 5-8)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One of the best perspectives regarding God’s judgment or vengeance was illustrated by C. S. Lewis in </a:t>
            </a:r>
            <a:r>
              <a:rPr lang="en-US" i="1" dirty="0" smtClean="0"/>
              <a:t>The Lion, the Witch and the Wardrobe, </a:t>
            </a:r>
            <a:r>
              <a:rPr lang="en-US" dirty="0" smtClean="0"/>
              <a:t>before the children first meet </a:t>
            </a:r>
            <a:r>
              <a:rPr lang="en-US" dirty="0" err="1" smtClean="0"/>
              <a:t>Aslan</a:t>
            </a:r>
            <a:r>
              <a:rPr lang="en-US" dirty="0" smtClean="0"/>
              <a:t>.  </a:t>
            </a:r>
          </a:p>
          <a:p>
            <a:r>
              <a:rPr lang="en-US" dirty="0" smtClean="0"/>
              <a:t>Lewis rightly observed that a just and holy God is really a rather frightening idea.</a:t>
            </a:r>
          </a:p>
        </p:txBody>
      </p:sp>
    </p:spTree>
    <p:extLst>
      <p:ext uri="{BB962C8B-B14F-4D97-AF65-F5344CB8AC3E}">
        <p14:creationId xmlns:p14="http://schemas.microsoft.com/office/powerpoint/2010/main" val="248701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10. </a:t>
            </a:r>
            <a:r>
              <a:rPr lang="en-US" dirty="0"/>
              <a:t>Understands the </a:t>
            </a:r>
            <a:r>
              <a:rPr lang="en-US" dirty="0" smtClean="0"/>
              <a:t>Reality </a:t>
            </a:r>
            <a:br>
              <a:rPr lang="en-US" dirty="0" smtClean="0"/>
            </a:br>
            <a:r>
              <a:rPr lang="en-US" dirty="0" smtClean="0"/>
              <a:t>of Hell (v.9)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concept of hell has taken a severe beating in recent years.</a:t>
            </a:r>
          </a:p>
          <a:p>
            <a:r>
              <a:rPr lang="en-US" dirty="0" smtClean="0"/>
              <a:t>Many </a:t>
            </a:r>
            <a:r>
              <a:rPr lang="en-US" dirty="0" smtClean="0"/>
              <a:t>“new evangelicals” </a:t>
            </a:r>
            <a:r>
              <a:rPr lang="en-US" dirty="0" smtClean="0"/>
              <a:t>now see it as an outdated or unnecessary doctrine.</a:t>
            </a:r>
          </a:p>
          <a:p>
            <a:r>
              <a:rPr lang="en-US" dirty="0" smtClean="0"/>
              <a:t>Admittedly, no one especially likes the idea of hell, but the only proper question to ask is, “What does the Bible teach?”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142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10. Understands the Reality </a:t>
            </a:r>
            <a:br>
              <a:rPr lang="en-US" dirty="0"/>
            </a:br>
            <a:r>
              <a:rPr lang="en-US" dirty="0"/>
              <a:t>of Hell (v.9)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explain away hell by saying it refers to the annihilation of the lost – that they cease to exist.</a:t>
            </a:r>
          </a:p>
          <a:p>
            <a:r>
              <a:rPr lang="en-US" dirty="0" smtClean="0"/>
              <a:t>But annihilation would only take an instant and their punishment or destruction is said to be “everlasting” – just like “everlasting” life.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12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10. Understands the Reality </a:t>
            </a:r>
            <a:br>
              <a:rPr lang="en-US" dirty="0"/>
            </a:br>
            <a:r>
              <a:rPr lang="en-US" dirty="0"/>
              <a:t>of Hell (v.9)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Jesus repeatedly referred to hell as involving “weeping and gnashing of teeth” </a:t>
            </a:r>
            <a:r>
              <a:rPr lang="en-US" b="1" dirty="0" smtClean="0">
                <a:solidFill>
                  <a:srgbClr val="FFC000"/>
                </a:solidFill>
              </a:rPr>
              <a:t>(Matt. 8:12, 22:13, 24:51, 25:30).</a:t>
            </a:r>
            <a:r>
              <a:rPr lang="en-US" dirty="0" smtClean="0"/>
              <a:t>  This indicates people are conscious.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Revelation 22:10 </a:t>
            </a:r>
            <a:r>
              <a:rPr lang="en-US" dirty="0" smtClean="0"/>
              <a:t>speaks of the devil, the beast and the false prophet being “tormented day and night forever and ever.”  All the lost eventually join them in the lake of fire.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809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10. Understands the Reality </a:t>
            </a:r>
            <a:br>
              <a:rPr lang="en-US" dirty="0"/>
            </a:br>
            <a:r>
              <a:rPr lang="en-US" dirty="0"/>
              <a:t>of Hell (v.9)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fire is not the worst part of hell.  Daniel’s friends were in the fiery furnace </a:t>
            </a:r>
            <a:r>
              <a:rPr lang="en-US" b="1" dirty="0" smtClean="0">
                <a:solidFill>
                  <a:srgbClr val="FFC000"/>
                </a:solidFill>
              </a:rPr>
              <a:t>(Daniel 3) </a:t>
            </a:r>
            <a:r>
              <a:rPr lang="en-US" dirty="0" smtClean="0"/>
              <a:t>and were completely at peace and unharmed for God was with them.</a:t>
            </a:r>
          </a:p>
          <a:p>
            <a:r>
              <a:rPr lang="en-US" dirty="0" smtClean="0"/>
              <a:t>The thing that makes hell intolerable is that its occupants are separated from God’s presence.</a:t>
            </a:r>
          </a:p>
          <a:p>
            <a:r>
              <a:rPr lang="en-US" dirty="0" smtClean="0"/>
              <a:t>This comes out more clearly in some other translations:  </a:t>
            </a:r>
            <a:r>
              <a:rPr lang="en-US" b="1" dirty="0" smtClean="0">
                <a:solidFill>
                  <a:srgbClr val="FFC000"/>
                </a:solidFill>
              </a:rPr>
              <a:t>See 1 </a:t>
            </a:r>
            <a:r>
              <a:rPr lang="en-US" b="1" dirty="0" err="1" smtClean="0">
                <a:solidFill>
                  <a:srgbClr val="FFC000"/>
                </a:solidFill>
              </a:rPr>
              <a:t>Thess</a:t>
            </a:r>
            <a:r>
              <a:rPr lang="en-US" b="1" dirty="0" smtClean="0">
                <a:solidFill>
                  <a:srgbClr val="FFC000"/>
                </a:solidFill>
              </a:rPr>
              <a:t> 1:9 in ESV or NLT.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19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10. Understands the Reality </a:t>
            </a:r>
            <a:br>
              <a:rPr lang="en-US" dirty="0"/>
            </a:br>
            <a:r>
              <a:rPr lang="en-US" dirty="0"/>
              <a:t>of Hell (v.9)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Finally, let’s hear a bit more of what Jesus has to say on the matter in </a:t>
            </a:r>
            <a:r>
              <a:rPr lang="en-US" b="1" dirty="0">
                <a:solidFill>
                  <a:srgbClr val="FFC000"/>
                </a:solidFill>
              </a:rPr>
              <a:t>Matthew 25:41 &amp; 46.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74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11. Looks Forward to Christ’s </a:t>
            </a:r>
            <a:br>
              <a:rPr lang="en-US" dirty="0" smtClean="0"/>
            </a:br>
            <a:r>
              <a:rPr lang="en-US" dirty="0" smtClean="0"/>
              <a:t>Return (v.10)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return of Jesus Christ comes up in almost every book of the New Testament.</a:t>
            </a:r>
          </a:p>
          <a:p>
            <a:r>
              <a:rPr lang="en-US" dirty="0" smtClean="0"/>
              <a:t>It comes up multiple times here in 1 &amp; 2 Thessalonians.</a:t>
            </a:r>
          </a:p>
          <a:p>
            <a:r>
              <a:rPr lang="en-US" dirty="0" smtClean="0"/>
              <a:t>The second to last verse in the Bible, the one before “Grace … be with you all. Amen,” reads as follows:</a:t>
            </a:r>
          </a:p>
          <a:p>
            <a:pPr lvl="1"/>
            <a:r>
              <a:rPr lang="en-US" dirty="0" smtClean="0"/>
              <a:t>See </a:t>
            </a:r>
            <a:r>
              <a:rPr lang="en-US" b="1" dirty="0" smtClean="0">
                <a:solidFill>
                  <a:srgbClr val="FFC000"/>
                </a:solidFill>
              </a:rPr>
              <a:t>Revelation 22:20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45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12. </a:t>
            </a:r>
            <a:r>
              <a:rPr lang="en-US" dirty="0"/>
              <a:t>Is </a:t>
            </a:r>
            <a:r>
              <a:rPr lang="en-US" dirty="0" smtClean="0"/>
              <a:t>Always </a:t>
            </a:r>
            <a:r>
              <a:rPr lang="en-US" dirty="0"/>
              <a:t>in </a:t>
            </a:r>
            <a:r>
              <a:rPr lang="en-US" dirty="0" smtClean="0"/>
              <a:t>Prayer (v.11)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Again, Paul offers himself as an example of constant prayer in v.11.</a:t>
            </a:r>
          </a:p>
          <a:p>
            <a:r>
              <a:rPr lang="en-US" dirty="0" smtClean="0"/>
              <a:t>But he earlier expressed that constant prayer is what he desired for the church.</a:t>
            </a:r>
          </a:p>
          <a:p>
            <a:pPr lvl="1"/>
            <a:r>
              <a:rPr lang="en-US" dirty="0" smtClean="0"/>
              <a:t>See </a:t>
            </a:r>
            <a:r>
              <a:rPr lang="en-US" b="1" dirty="0" smtClean="0">
                <a:solidFill>
                  <a:srgbClr val="FFC000"/>
                </a:solidFill>
              </a:rPr>
              <a:t>1 Thessalonians 5:17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58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13. </a:t>
            </a:r>
            <a:r>
              <a:rPr lang="en-US" dirty="0"/>
              <a:t>Is </a:t>
            </a:r>
            <a:r>
              <a:rPr lang="en-US" dirty="0" smtClean="0"/>
              <a:t>Alive </a:t>
            </a:r>
            <a:r>
              <a:rPr lang="en-US" dirty="0"/>
              <a:t>with God’s </a:t>
            </a:r>
            <a:r>
              <a:rPr lang="en-US" dirty="0" smtClean="0"/>
              <a:t>Power (v.11)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Christian life simply cannot be successfully lived without that </a:t>
            </a:r>
            <a:r>
              <a:rPr lang="en-US" b="1" dirty="0" smtClean="0">
                <a:solidFill>
                  <a:srgbClr val="FFC000"/>
                </a:solidFill>
              </a:rPr>
              <a:t>unmistakable supernatural component </a:t>
            </a:r>
            <a:r>
              <a:rPr lang="en-US" dirty="0" smtClean="0"/>
              <a:t>that is the power of the Holy Spirit.</a:t>
            </a:r>
          </a:p>
          <a:p>
            <a:r>
              <a:rPr lang="en-US" dirty="0" smtClean="0"/>
              <a:t>Jesus said that His Father would give the Holy Spirit to anyone who would simply ask.</a:t>
            </a:r>
          </a:p>
          <a:p>
            <a:pPr lvl="1"/>
            <a:r>
              <a:rPr lang="en-US" dirty="0" smtClean="0"/>
              <a:t>See </a:t>
            </a:r>
            <a:r>
              <a:rPr lang="en-US" b="1" dirty="0" smtClean="0">
                <a:solidFill>
                  <a:srgbClr val="FFC000"/>
                </a:solidFill>
              </a:rPr>
              <a:t>Luke 11:11-13.</a:t>
            </a:r>
          </a:p>
          <a:p>
            <a:r>
              <a:rPr lang="en-US" dirty="0" smtClean="0"/>
              <a:t>This power is what takes us from simple head knowledge of God to a living, victorious faith.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14. </a:t>
            </a:r>
            <a:r>
              <a:rPr lang="en-US" dirty="0"/>
              <a:t>Brings </a:t>
            </a:r>
            <a:r>
              <a:rPr lang="en-US" dirty="0" smtClean="0"/>
              <a:t>Glory </a:t>
            </a:r>
            <a:r>
              <a:rPr lang="en-US" dirty="0"/>
              <a:t>to the </a:t>
            </a:r>
            <a:r>
              <a:rPr lang="en-US" dirty="0" smtClean="0"/>
              <a:t>Name </a:t>
            </a:r>
            <a:br>
              <a:rPr lang="en-US" dirty="0" smtClean="0"/>
            </a:br>
            <a:r>
              <a:rPr lang="en-US" dirty="0" smtClean="0"/>
              <a:t>of </a:t>
            </a:r>
            <a:r>
              <a:rPr lang="en-US" dirty="0"/>
              <a:t>Jesus </a:t>
            </a:r>
            <a:r>
              <a:rPr lang="en-US" dirty="0" smtClean="0"/>
              <a:t>Christ (v.12)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Paul also prayed for this in </a:t>
            </a:r>
            <a:r>
              <a:rPr lang="en-US" b="1" dirty="0" smtClean="0">
                <a:solidFill>
                  <a:srgbClr val="FFC000"/>
                </a:solidFill>
              </a:rPr>
              <a:t>Ephesians </a:t>
            </a:r>
            <a:r>
              <a:rPr lang="en-US" b="1" dirty="0" smtClean="0">
                <a:solidFill>
                  <a:srgbClr val="FFC000"/>
                </a:solidFill>
              </a:rPr>
              <a:t>3:20-21</a:t>
            </a:r>
            <a:r>
              <a:rPr lang="en-US" b="1" dirty="0" smtClean="0">
                <a:solidFill>
                  <a:srgbClr val="FFC000"/>
                </a:solidFill>
              </a:rPr>
              <a:t>.</a:t>
            </a:r>
          </a:p>
          <a:p>
            <a:r>
              <a:rPr lang="en-US" dirty="0" smtClean="0"/>
              <a:t>Peter states it well along with a warning at the end of his second letter.</a:t>
            </a:r>
          </a:p>
          <a:p>
            <a:pPr lvl="1"/>
            <a:r>
              <a:rPr lang="en-US" dirty="0" smtClean="0"/>
              <a:t>See </a:t>
            </a:r>
            <a:r>
              <a:rPr lang="en-US" b="1" dirty="0" smtClean="0">
                <a:solidFill>
                  <a:srgbClr val="FFC000"/>
                </a:solidFill>
              </a:rPr>
              <a:t>2 Peter 3:17-18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90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Review:  A Model Church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371600"/>
            <a:ext cx="571500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354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Review:  A Model Church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346075">
              <a:buNone/>
            </a:pPr>
            <a:r>
              <a:rPr lang="en-US" dirty="0" smtClean="0"/>
              <a:t>1</a:t>
            </a:r>
            <a:r>
              <a:rPr lang="en-US" dirty="0"/>
              <a:t>. </a:t>
            </a:r>
            <a:r>
              <a:rPr lang="en-US" dirty="0" smtClean="0"/>
              <a:t> Is </a:t>
            </a:r>
            <a:r>
              <a:rPr lang="en-US" dirty="0"/>
              <a:t>in Christ</a:t>
            </a:r>
          </a:p>
          <a:p>
            <a:pPr marL="0" indent="346075">
              <a:buNone/>
            </a:pPr>
            <a:r>
              <a:rPr lang="en-US" dirty="0"/>
              <a:t>2. </a:t>
            </a:r>
            <a:r>
              <a:rPr lang="en-US" dirty="0" smtClean="0"/>
              <a:t> Experiences </a:t>
            </a:r>
            <a:r>
              <a:rPr lang="en-US" dirty="0"/>
              <a:t>God’s Grace</a:t>
            </a:r>
          </a:p>
          <a:p>
            <a:pPr marL="0" indent="346075">
              <a:buNone/>
            </a:pPr>
            <a:r>
              <a:rPr lang="en-US" dirty="0"/>
              <a:t>3. </a:t>
            </a:r>
            <a:r>
              <a:rPr lang="en-US" dirty="0" smtClean="0"/>
              <a:t> Enjoys </a:t>
            </a:r>
            <a:r>
              <a:rPr lang="en-US" dirty="0"/>
              <a:t>God’s Peace</a:t>
            </a:r>
          </a:p>
          <a:p>
            <a:pPr marL="0" indent="346075">
              <a:buNone/>
            </a:pPr>
            <a:r>
              <a:rPr lang="en-US" dirty="0"/>
              <a:t>4. </a:t>
            </a:r>
            <a:r>
              <a:rPr lang="en-US" dirty="0" smtClean="0"/>
              <a:t> Is </a:t>
            </a:r>
            <a:r>
              <a:rPr lang="en-US" dirty="0"/>
              <a:t>Thankful to God</a:t>
            </a:r>
          </a:p>
          <a:p>
            <a:pPr marL="0" indent="346075">
              <a:buNone/>
            </a:pPr>
            <a:r>
              <a:rPr lang="en-US" dirty="0"/>
              <a:t>5. </a:t>
            </a:r>
            <a:r>
              <a:rPr lang="en-US" dirty="0" smtClean="0"/>
              <a:t> Is </a:t>
            </a:r>
            <a:r>
              <a:rPr lang="en-US" dirty="0"/>
              <a:t>Growing in Faith</a:t>
            </a:r>
          </a:p>
          <a:p>
            <a:pPr marL="0" indent="346075">
              <a:buNone/>
            </a:pPr>
            <a:r>
              <a:rPr lang="en-US" dirty="0"/>
              <a:t>6. </a:t>
            </a:r>
            <a:r>
              <a:rPr lang="en-US" dirty="0" smtClean="0"/>
              <a:t> Is </a:t>
            </a:r>
            <a:r>
              <a:rPr lang="en-US" dirty="0"/>
              <a:t>Abounding in Love</a:t>
            </a:r>
          </a:p>
          <a:p>
            <a:pPr marL="0" indent="346075">
              <a:buNone/>
            </a:pPr>
            <a:r>
              <a:rPr lang="en-US" dirty="0"/>
              <a:t>7. </a:t>
            </a:r>
            <a:r>
              <a:rPr lang="en-US" dirty="0" smtClean="0"/>
              <a:t> Is </a:t>
            </a:r>
            <a:r>
              <a:rPr lang="en-US" dirty="0"/>
              <a:t>Patient in </a:t>
            </a:r>
            <a:r>
              <a:rPr lang="en-US" dirty="0" smtClean="0"/>
              <a:t>Troubles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98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Review:  A Model Church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8.   Is </a:t>
            </a:r>
            <a:r>
              <a:rPr lang="en-US" dirty="0"/>
              <a:t>Willing to Suffer Unjustly for Christ</a:t>
            </a:r>
          </a:p>
          <a:p>
            <a:pPr marL="0" indent="0">
              <a:buNone/>
            </a:pPr>
            <a:r>
              <a:rPr lang="en-US" dirty="0"/>
              <a:t>9. </a:t>
            </a:r>
            <a:r>
              <a:rPr lang="en-US" dirty="0" smtClean="0"/>
              <a:t>  Understands </a:t>
            </a:r>
            <a:r>
              <a:rPr lang="en-US" dirty="0"/>
              <a:t>the Reality of God’s Judgment</a:t>
            </a:r>
          </a:p>
          <a:p>
            <a:pPr marL="0" indent="0">
              <a:buNone/>
            </a:pPr>
            <a:r>
              <a:rPr lang="en-US" dirty="0"/>
              <a:t>10. Understands the Reality of Hell</a:t>
            </a:r>
          </a:p>
          <a:p>
            <a:pPr marL="0" indent="0">
              <a:buNone/>
            </a:pPr>
            <a:r>
              <a:rPr lang="en-US" dirty="0"/>
              <a:t>11. Looks Forward to Christ’s Return</a:t>
            </a:r>
          </a:p>
          <a:p>
            <a:pPr marL="0" indent="0">
              <a:buNone/>
            </a:pPr>
            <a:r>
              <a:rPr lang="en-US" dirty="0"/>
              <a:t>12. Is Always in Prayer</a:t>
            </a:r>
          </a:p>
          <a:p>
            <a:pPr marL="0" indent="0">
              <a:buNone/>
            </a:pPr>
            <a:r>
              <a:rPr lang="en-US" dirty="0"/>
              <a:t>13. Is Alive with God’s Power</a:t>
            </a:r>
          </a:p>
          <a:p>
            <a:pPr marL="0" indent="0">
              <a:buNone/>
            </a:pPr>
            <a:r>
              <a:rPr lang="en-US" dirty="0" smtClean="0"/>
              <a:t>14. </a:t>
            </a:r>
            <a:r>
              <a:rPr lang="en-US" dirty="0"/>
              <a:t>Brings Glory to the Name of Jesus Christ</a:t>
            </a:r>
          </a:p>
        </p:txBody>
      </p:sp>
    </p:spTree>
    <p:extLst>
      <p:ext uri="{BB962C8B-B14F-4D97-AF65-F5344CB8AC3E}">
        <p14:creationId xmlns:p14="http://schemas.microsoft.com/office/powerpoint/2010/main" val="149365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Next Week:  </a:t>
            </a:r>
            <a:br>
              <a:rPr lang="en-US" dirty="0" smtClean="0"/>
            </a:br>
            <a:r>
              <a:rPr lang="en-US" dirty="0"/>
              <a:t>More on the Day of the </a:t>
            </a:r>
            <a:r>
              <a:rPr lang="en-US" dirty="0" smtClean="0"/>
              <a:t>Lord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2 </a:t>
            </a:r>
            <a:r>
              <a:rPr lang="en-US" dirty="0"/>
              <a:t>Thessalonians 2</a:t>
            </a:r>
          </a:p>
        </p:txBody>
      </p:sp>
    </p:spTree>
    <p:extLst>
      <p:ext uri="{BB962C8B-B14F-4D97-AF65-F5344CB8AC3E}">
        <p14:creationId xmlns:p14="http://schemas.microsoft.com/office/powerpoint/2010/main" val="130655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1507</TotalTime>
  <Words>1468</Words>
  <Application>Microsoft Office PowerPoint</Application>
  <PresentationFormat>On-screen Show (4:3)</PresentationFormat>
  <Paragraphs>144</Paragraphs>
  <Slides>30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Characteristics of a  Model Church</vt:lpstr>
      <vt:lpstr>PowerPoint Presentation</vt:lpstr>
      <vt:lpstr>2 Thessalonians 1 A Model Church:</vt:lpstr>
      <vt:lpstr>1. Is in Christ (v.1)</vt:lpstr>
      <vt:lpstr>2. Experiences God’s Grace (v.2)</vt:lpstr>
      <vt:lpstr>3. Enjoys God’s Peace (v.2)</vt:lpstr>
      <vt:lpstr>4. Is Thankful to God (v.3)</vt:lpstr>
      <vt:lpstr>5. Is Growing in Faith (v.3)</vt:lpstr>
      <vt:lpstr>5. Is Growing in Faith (v.3)</vt:lpstr>
      <vt:lpstr>6. Is Abounding in Love (v.3)</vt:lpstr>
      <vt:lpstr>7. Is Patient in Troubles (v.4)</vt:lpstr>
      <vt:lpstr>8. Is Willing to Suffer Unjustly  for Christ (vv. 4-5)</vt:lpstr>
      <vt:lpstr>9. Understands the Reality of  God’s Judgment (vv. 5-8)</vt:lpstr>
      <vt:lpstr>PowerPoint Presentation</vt:lpstr>
      <vt:lpstr>PowerPoint Presentation</vt:lpstr>
      <vt:lpstr>9. Understands the Reality of  God’s Judgment (vv. 5-8)</vt:lpstr>
      <vt:lpstr>9. Understands the Reality of  God’s Judgment (vv. 5-8)</vt:lpstr>
      <vt:lpstr>10. Understands the Reality  of Hell (v.9)</vt:lpstr>
      <vt:lpstr>10. Understands the Reality  of Hell (v.9)</vt:lpstr>
      <vt:lpstr>10. Understands the Reality  of Hell (v.9)</vt:lpstr>
      <vt:lpstr>10. Understands the Reality  of Hell (v.9)</vt:lpstr>
      <vt:lpstr>10. Understands the Reality  of Hell (v.9)</vt:lpstr>
      <vt:lpstr>11. Looks Forward to Christ’s  Return (v.10)</vt:lpstr>
      <vt:lpstr>12. Is Always in Prayer (v.11)</vt:lpstr>
      <vt:lpstr>13. Is Alive with God’s Power (v.11)</vt:lpstr>
      <vt:lpstr>14. Brings Glory to the Name  of Jesus Christ (v.12)</vt:lpstr>
      <vt:lpstr>Review:  A Model Church</vt:lpstr>
      <vt:lpstr>Review:  A Model Church</vt:lpstr>
      <vt:lpstr>Review:  A Model Church</vt:lpstr>
      <vt:lpstr>Next Week:   More on the Day of the Lord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</dc:creator>
  <cp:lastModifiedBy>David Kosobucki</cp:lastModifiedBy>
  <cp:revision>78</cp:revision>
  <dcterms:created xsi:type="dcterms:W3CDTF">1601-01-01T00:00:00Z</dcterms:created>
  <dcterms:modified xsi:type="dcterms:W3CDTF">2011-06-19T00:14:40Z</dcterms:modified>
</cp:coreProperties>
</file>