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3"/>
  </p:notesMasterIdLst>
  <p:sldIdLst>
    <p:sldId id="256" r:id="rId2"/>
    <p:sldId id="291" r:id="rId3"/>
    <p:sldId id="258" r:id="rId4"/>
    <p:sldId id="259" r:id="rId5"/>
    <p:sldId id="260" r:id="rId6"/>
    <p:sldId id="261" r:id="rId7"/>
    <p:sldId id="262" r:id="rId8"/>
    <p:sldId id="263" r:id="rId9"/>
    <p:sldId id="264" r:id="rId10"/>
    <p:sldId id="265" r:id="rId11"/>
    <p:sldId id="267" r:id="rId12"/>
    <p:sldId id="266" r:id="rId13"/>
    <p:sldId id="268" r:id="rId14"/>
    <p:sldId id="269" r:id="rId15"/>
    <p:sldId id="270" r:id="rId16"/>
    <p:sldId id="271" r:id="rId17"/>
    <p:sldId id="272" r:id="rId18"/>
    <p:sldId id="287" r:id="rId19"/>
    <p:sldId id="273" r:id="rId20"/>
    <p:sldId id="274" r:id="rId21"/>
    <p:sldId id="279" r:id="rId22"/>
    <p:sldId id="280" r:id="rId23"/>
    <p:sldId id="284" r:id="rId24"/>
    <p:sldId id="281" r:id="rId25"/>
    <p:sldId id="282" r:id="rId26"/>
    <p:sldId id="283" r:id="rId27"/>
    <p:sldId id="285" r:id="rId28"/>
    <p:sldId id="286" r:id="rId29"/>
    <p:sldId id="288" r:id="rId30"/>
    <p:sldId id="290" r:id="rId31"/>
    <p:sldId id="289"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4B70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596" autoAdjust="0"/>
    <p:restoredTop sz="86383" autoAdjust="0"/>
  </p:normalViewPr>
  <p:slideViewPr>
    <p:cSldViewPr>
      <p:cViewPr varScale="1">
        <p:scale>
          <a:sx n="75" d="100"/>
          <a:sy n="75" d="100"/>
        </p:scale>
        <p:origin x="-90" y="-120"/>
      </p:cViewPr>
      <p:guideLst>
        <p:guide orient="horz" pos="2160"/>
        <p:guide pos="2880"/>
      </p:guideLst>
    </p:cSldViewPr>
  </p:slideViewPr>
  <p:outlineViewPr>
    <p:cViewPr>
      <p:scale>
        <a:sx n="33" d="100"/>
        <a:sy n="33" d="100"/>
      </p:scale>
      <p:origin x="48" y="2637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2B4CE2-018F-4B55-836B-A500FFDBAE10}" type="datetimeFigureOut">
              <a:rPr lang="en-US" smtClean="0"/>
              <a:t>5/29/2011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BC9EF1D-7C52-46BF-945E-4D20EB514446}" type="slidenum">
              <a:rPr lang="en-US" smtClean="0"/>
              <a:t>‹#›</a:t>
            </a:fld>
            <a:endParaRPr lang="en-US"/>
          </a:p>
        </p:txBody>
      </p:sp>
    </p:spTree>
    <p:extLst>
      <p:ext uri="{BB962C8B-B14F-4D97-AF65-F5344CB8AC3E}">
        <p14:creationId xmlns:p14="http://schemas.microsoft.com/office/powerpoint/2010/main" val="11038824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C9EF1D-7C52-46BF-945E-4D20EB514446}" type="slidenum">
              <a:rPr lang="en-US" smtClean="0"/>
              <a:t>1</a:t>
            </a:fld>
            <a:endParaRPr lang="en-US"/>
          </a:p>
        </p:txBody>
      </p:sp>
    </p:spTree>
    <p:extLst>
      <p:ext uri="{BB962C8B-B14F-4D97-AF65-F5344CB8AC3E}">
        <p14:creationId xmlns:p14="http://schemas.microsoft.com/office/powerpoint/2010/main" val="42500736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C9EF1D-7C52-46BF-945E-4D20EB514446}"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37627997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C9EF1D-7C52-46BF-945E-4D20EB514446}"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37627997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C9EF1D-7C52-46BF-945E-4D20EB514446}"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7627997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C9EF1D-7C52-46BF-945E-4D20EB514446}" type="slidenum">
              <a:rPr lang="en-US" smtClean="0"/>
              <a:t>5</a:t>
            </a:fld>
            <a:endParaRPr lang="en-US"/>
          </a:p>
        </p:txBody>
      </p:sp>
    </p:spTree>
    <p:extLst>
      <p:ext uri="{BB962C8B-B14F-4D97-AF65-F5344CB8AC3E}">
        <p14:creationId xmlns:p14="http://schemas.microsoft.com/office/powerpoint/2010/main" val="34463045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C9EF1D-7C52-46BF-945E-4D20EB514446}" type="slidenum">
              <a:rPr lang="en-US" smtClean="0"/>
              <a:t>6</a:t>
            </a:fld>
            <a:endParaRPr lang="en-US"/>
          </a:p>
        </p:txBody>
      </p:sp>
    </p:spTree>
    <p:extLst>
      <p:ext uri="{BB962C8B-B14F-4D97-AF65-F5344CB8AC3E}">
        <p14:creationId xmlns:p14="http://schemas.microsoft.com/office/powerpoint/2010/main" val="34463045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C9EF1D-7C52-46BF-945E-4D20EB514446}" type="slidenum">
              <a:rPr lang="en-US" smtClean="0"/>
              <a:t>7</a:t>
            </a:fld>
            <a:endParaRPr lang="en-US"/>
          </a:p>
        </p:txBody>
      </p:sp>
    </p:spTree>
    <p:extLst>
      <p:ext uri="{BB962C8B-B14F-4D97-AF65-F5344CB8AC3E}">
        <p14:creationId xmlns:p14="http://schemas.microsoft.com/office/powerpoint/2010/main" val="34463045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C9EF1D-7C52-46BF-945E-4D20EB514446}" type="slidenum">
              <a:rPr lang="en-US" smtClean="0"/>
              <a:t>8</a:t>
            </a:fld>
            <a:endParaRPr lang="en-US"/>
          </a:p>
        </p:txBody>
      </p:sp>
    </p:spTree>
    <p:extLst>
      <p:ext uri="{BB962C8B-B14F-4D97-AF65-F5344CB8AC3E}">
        <p14:creationId xmlns:p14="http://schemas.microsoft.com/office/powerpoint/2010/main" val="34463045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C9EF1D-7C52-46BF-945E-4D20EB514446}" type="slidenum">
              <a:rPr lang="en-US" smtClean="0"/>
              <a:t>9</a:t>
            </a:fld>
            <a:endParaRPr lang="en-US"/>
          </a:p>
        </p:txBody>
      </p:sp>
    </p:spTree>
    <p:extLst>
      <p:ext uri="{BB962C8B-B14F-4D97-AF65-F5344CB8AC3E}">
        <p14:creationId xmlns:p14="http://schemas.microsoft.com/office/powerpoint/2010/main" val="34463045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C9EF1D-7C52-46BF-945E-4D20EB514446}" type="slidenum">
              <a:rPr lang="en-US" smtClean="0"/>
              <a:t>10</a:t>
            </a:fld>
            <a:endParaRPr lang="en-US"/>
          </a:p>
        </p:txBody>
      </p:sp>
    </p:spTree>
    <p:extLst>
      <p:ext uri="{BB962C8B-B14F-4D97-AF65-F5344CB8AC3E}">
        <p14:creationId xmlns:p14="http://schemas.microsoft.com/office/powerpoint/2010/main" val="34463045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C9EF1D-7C52-46BF-945E-4D20EB514446}" type="slidenum">
              <a:rPr lang="en-US" smtClean="0"/>
              <a:t>11</a:t>
            </a:fld>
            <a:endParaRPr lang="en-US"/>
          </a:p>
        </p:txBody>
      </p:sp>
    </p:spTree>
    <p:extLst>
      <p:ext uri="{BB962C8B-B14F-4D97-AF65-F5344CB8AC3E}">
        <p14:creationId xmlns:p14="http://schemas.microsoft.com/office/powerpoint/2010/main" val="34463045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C9EF1D-7C52-46BF-945E-4D20EB514446}" type="slidenum">
              <a:rPr lang="en-US" smtClean="0"/>
              <a:t>12</a:t>
            </a:fld>
            <a:endParaRPr lang="en-US"/>
          </a:p>
        </p:txBody>
      </p:sp>
    </p:spTree>
    <p:extLst>
      <p:ext uri="{BB962C8B-B14F-4D97-AF65-F5344CB8AC3E}">
        <p14:creationId xmlns:p14="http://schemas.microsoft.com/office/powerpoint/2010/main" val="34463045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C9EF1D-7C52-46BF-945E-4D20EB514446}" type="slidenum">
              <a:rPr lang="en-US" smtClean="0"/>
              <a:t>13</a:t>
            </a:fld>
            <a:endParaRPr lang="en-US"/>
          </a:p>
        </p:txBody>
      </p:sp>
    </p:spTree>
    <p:extLst>
      <p:ext uri="{BB962C8B-B14F-4D97-AF65-F5344CB8AC3E}">
        <p14:creationId xmlns:p14="http://schemas.microsoft.com/office/powerpoint/2010/main" val="34463045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C9EF1D-7C52-46BF-945E-4D20EB514446}" type="slidenum">
              <a:rPr lang="en-US" smtClean="0"/>
              <a:t>14</a:t>
            </a:fld>
            <a:endParaRPr lang="en-US"/>
          </a:p>
        </p:txBody>
      </p:sp>
    </p:spTree>
    <p:extLst>
      <p:ext uri="{BB962C8B-B14F-4D97-AF65-F5344CB8AC3E}">
        <p14:creationId xmlns:p14="http://schemas.microsoft.com/office/powerpoint/2010/main" val="9261044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C9EF1D-7C52-46BF-945E-4D20EB514446}" type="slidenum">
              <a:rPr lang="en-US" smtClean="0"/>
              <a:t>15</a:t>
            </a:fld>
            <a:endParaRPr lang="en-US"/>
          </a:p>
        </p:txBody>
      </p:sp>
    </p:spTree>
    <p:extLst>
      <p:ext uri="{BB962C8B-B14F-4D97-AF65-F5344CB8AC3E}">
        <p14:creationId xmlns:p14="http://schemas.microsoft.com/office/powerpoint/2010/main" val="31176846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C9EF1D-7C52-46BF-945E-4D20EB514446}" type="slidenum">
              <a:rPr lang="en-US" smtClean="0"/>
              <a:t>16</a:t>
            </a:fld>
            <a:endParaRPr lang="en-US"/>
          </a:p>
        </p:txBody>
      </p:sp>
    </p:spTree>
    <p:extLst>
      <p:ext uri="{BB962C8B-B14F-4D97-AF65-F5344CB8AC3E}">
        <p14:creationId xmlns:p14="http://schemas.microsoft.com/office/powerpoint/2010/main" val="31176846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C9EF1D-7C52-46BF-945E-4D20EB514446}" type="slidenum">
              <a:rPr lang="en-US" smtClean="0"/>
              <a:t>17</a:t>
            </a:fld>
            <a:endParaRPr lang="en-US"/>
          </a:p>
        </p:txBody>
      </p:sp>
    </p:spTree>
    <p:extLst>
      <p:ext uri="{BB962C8B-B14F-4D97-AF65-F5344CB8AC3E}">
        <p14:creationId xmlns:p14="http://schemas.microsoft.com/office/powerpoint/2010/main" val="31176846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C9EF1D-7C52-46BF-945E-4D20EB514446}" type="slidenum">
              <a:rPr lang="en-US" smtClean="0"/>
              <a:t>18</a:t>
            </a:fld>
            <a:endParaRPr lang="en-US"/>
          </a:p>
        </p:txBody>
      </p:sp>
    </p:spTree>
    <p:extLst>
      <p:ext uri="{BB962C8B-B14F-4D97-AF65-F5344CB8AC3E}">
        <p14:creationId xmlns:p14="http://schemas.microsoft.com/office/powerpoint/2010/main" val="31176846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C9EF1D-7C52-46BF-945E-4D20EB514446}" type="slidenum">
              <a:rPr lang="en-US" smtClean="0"/>
              <a:t>19</a:t>
            </a:fld>
            <a:endParaRPr lang="en-US"/>
          </a:p>
        </p:txBody>
      </p:sp>
    </p:spTree>
    <p:extLst>
      <p:ext uri="{BB962C8B-B14F-4D97-AF65-F5344CB8AC3E}">
        <p14:creationId xmlns:p14="http://schemas.microsoft.com/office/powerpoint/2010/main" val="31176846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C9EF1D-7C52-46BF-945E-4D20EB514446}" type="slidenum">
              <a:rPr lang="en-US" smtClean="0"/>
              <a:t>20</a:t>
            </a:fld>
            <a:endParaRPr lang="en-US"/>
          </a:p>
        </p:txBody>
      </p:sp>
    </p:spTree>
    <p:extLst>
      <p:ext uri="{BB962C8B-B14F-4D97-AF65-F5344CB8AC3E}">
        <p14:creationId xmlns:p14="http://schemas.microsoft.com/office/powerpoint/2010/main" val="31176846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C9EF1D-7C52-46BF-945E-4D20EB514446}" type="slidenum">
              <a:rPr lang="en-US" smtClean="0"/>
              <a:t>21</a:t>
            </a:fld>
            <a:endParaRPr lang="en-US"/>
          </a:p>
        </p:txBody>
      </p:sp>
    </p:spTree>
    <p:extLst>
      <p:ext uri="{BB962C8B-B14F-4D97-AF65-F5344CB8AC3E}">
        <p14:creationId xmlns:p14="http://schemas.microsoft.com/office/powerpoint/2010/main" val="31176846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C9EF1D-7C52-46BF-945E-4D20EB514446}" type="slidenum">
              <a:rPr lang="en-US" smtClean="0"/>
              <a:t>22</a:t>
            </a:fld>
            <a:endParaRPr lang="en-US"/>
          </a:p>
        </p:txBody>
      </p:sp>
    </p:spTree>
    <p:extLst>
      <p:ext uri="{BB962C8B-B14F-4D97-AF65-F5344CB8AC3E}">
        <p14:creationId xmlns:p14="http://schemas.microsoft.com/office/powerpoint/2010/main" val="31176846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C9EF1D-7C52-46BF-945E-4D20EB514446}" type="slidenum">
              <a:rPr lang="en-US" smtClean="0"/>
              <a:t>23</a:t>
            </a:fld>
            <a:endParaRPr lang="en-US"/>
          </a:p>
        </p:txBody>
      </p:sp>
    </p:spTree>
    <p:extLst>
      <p:ext uri="{BB962C8B-B14F-4D97-AF65-F5344CB8AC3E}">
        <p14:creationId xmlns:p14="http://schemas.microsoft.com/office/powerpoint/2010/main" val="31176846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C9EF1D-7C52-46BF-945E-4D20EB514446}" type="slidenum">
              <a:rPr lang="en-US" smtClean="0"/>
              <a:t>24</a:t>
            </a:fld>
            <a:endParaRPr lang="en-US"/>
          </a:p>
        </p:txBody>
      </p:sp>
    </p:spTree>
    <p:extLst>
      <p:ext uri="{BB962C8B-B14F-4D97-AF65-F5344CB8AC3E}">
        <p14:creationId xmlns:p14="http://schemas.microsoft.com/office/powerpoint/2010/main" val="31176846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C9EF1D-7C52-46BF-945E-4D20EB514446}" type="slidenum">
              <a:rPr lang="en-US" smtClean="0"/>
              <a:t>25</a:t>
            </a:fld>
            <a:endParaRPr lang="en-US"/>
          </a:p>
        </p:txBody>
      </p:sp>
    </p:spTree>
    <p:extLst>
      <p:ext uri="{BB962C8B-B14F-4D97-AF65-F5344CB8AC3E}">
        <p14:creationId xmlns:p14="http://schemas.microsoft.com/office/powerpoint/2010/main" val="31176846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C9EF1D-7C52-46BF-945E-4D20EB514446}" type="slidenum">
              <a:rPr lang="en-US" smtClean="0"/>
              <a:t>26</a:t>
            </a:fld>
            <a:endParaRPr lang="en-US"/>
          </a:p>
        </p:txBody>
      </p:sp>
    </p:spTree>
    <p:extLst>
      <p:ext uri="{BB962C8B-B14F-4D97-AF65-F5344CB8AC3E}">
        <p14:creationId xmlns:p14="http://schemas.microsoft.com/office/powerpoint/2010/main" val="31176846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C9EF1D-7C52-46BF-945E-4D20EB514446}" type="slidenum">
              <a:rPr lang="en-US" smtClean="0"/>
              <a:t>27</a:t>
            </a:fld>
            <a:endParaRPr lang="en-US"/>
          </a:p>
        </p:txBody>
      </p:sp>
    </p:spTree>
    <p:extLst>
      <p:ext uri="{BB962C8B-B14F-4D97-AF65-F5344CB8AC3E}">
        <p14:creationId xmlns:p14="http://schemas.microsoft.com/office/powerpoint/2010/main" val="31176846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C9EF1D-7C52-46BF-945E-4D20EB514446}" type="slidenum">
              <a:rPr lang="en-US" smtClean="0"/>
              <a:t>28</a:t>
            </a:fld>
            <a:endParaRPr lang="en-US"/>
          </a:p>
        </p:txBody>
      </p:sp>
    </p:spTree>
    <p:extLst>
      <p:ext uri="{BB962C8B-B14F-4D97-AF65-F5344CB8AC3E}">
        <p14:creationId xmlns:p14="http://schemas.microsoft.com/office/powerpoint/2010/main" val="31176846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C9EF1D-7C52-46BF-945E-4D20EB514446}" type="slidenum">
              <a:rPr lang="en-US" smtClean="0"/>
              <a:t>29</a:t>
            </a:fld>
            <a:endParaRPr lang="en-US"/>
          </a:p>
        </p:txBody>
      </p:sp>
    </p:spTree>
    <p:extLst>
      <p:ext uri="{BB962C8B-B14F-4D97-AF65-F5344CB8AC3E}">
        <p14:creationId xmlns:p14="http://schemas.microsoft.com/office/powerpoint/2010/main" val="31176846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C9EF1D-7C52-46BF-945E-4D20EB514446}" type="slidenum">
              <a:rPr lang="en-US" smtClean="0"/>
              <a:t>30</a:t>
            </a:fld>
            <a:endParaRPr lang="en-US"/>
          </a:p>
        </p:txBody>
      </p:sp>
    </p:spTree>
    <p:extLst>
      <p:ext uri="{BB962C8B-B14F-4D97-AF65-F5344CB8AC3E}">
        <p14:creationId xmlns:p14="http://schemas.microsoft.com/office/powerpoint/2010/main" val="31176846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C9EF1D-7C52-46BF-945E-4D20EB514446}" type="slidenum">
              <a:rPr lang="en-US" smtClean="0"/>
              <a:t>31</a:t>
            </a:fld>
            <a:endParaRPr lang="en-US"/>
          </a:p>
        </p:txBody>
      </p:sp>
    </p:spTree>
    <p:extLst>
      <p:ext uri="{BB962C8B-B14F-4D97-AF65-F5344CB8AC3E}">
        <p14:creationId xmlns:p14="http://schemas.microsoft.com/office/powerpoint/2010/main" val="2651837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1D8BD707-D9CF-40AE-B4C6-C98DA3205C09}" type="datetimeFigureOut">
              <a:rPr lang="en-US" smtClean="0"/>
              <a:pPr/>
              <a:t>5/29/2011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5/29/2011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Content Placeholder 7"/>
          <p:cNvSpPr>
            <a:spLocks noGrp="1"/>
          </p:cNvSpPr>
          <p:nvPr>
            <p:ph sz="quarter" idx="13"/>
          </p:nvPr>
        </p:nvSpPr>
        <p:spPr>
          <a:xfrm>
            <a:off x="609600" y="1600200"/>
            <a:ext cx="7924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5/29/2011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5/29/2011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5/29/2011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5/29/2011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5/29/2011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5/29/2011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1D8BD707-D9CF-40AE-B4C6-C98DA3205C09}" type="datetimeFigureOut">
              <a:rPr lang="en-US" smtClean="0"/>
              <a:pPr/>
              <a:t>5/29/2011</a:t>
            </a:fld>
            <a:endParaRPr lang="en-US"/>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en-US"/>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US" sz="2800" dirty="0" smtClean="0">
                <a:solidFill>
                  <a:srgbClr val="FFC000"/>
                </a:solidFill>
              </a:rPr>
              <a:t>One More Look</a:t>
            </a:r>
            <a:endParaRPr lang="en-US" sz="2800" dirty="0">
              <a:solidFill>
                <a:srgbClr val="FFC000"/>
              </a:solidFill>
            </a:endParaRPr>
          </a:p>
        </p:txBody>
      </p:sp>
      <p:sp>
        <p:nvSpPr>
          <p:cNvPr id="2" name="Title 1"/>
          <p:cNvSpPr>
            <a:spLocks noGrp="1"/>
          </p:cNvSpPr>
          <p:nvPr>
            <p:ph type="ctrTitle"/>
          </p:nvPr>
        </p:nvSpPr>
        <p:spPr/>
        <p:txBody>
          <a:bodyPr/>
          <a:lstStyle/>
          <a:p>
            <a:r>
              <a:rPr lang="en-US" dirty="0" smtClean="0"/>
              <a:t>The Pre-Tribulation Rapture</a:t>
            </a:r>
            <a:endParaRPr lang="en-US" dirty="0"/>
          </a:p>
        </p:txBody>
      </p:sp>
    </p:spTree>
    <p:extLst>
      <p:ext uri="{BB962C8B-B14F-4D97-AF65-F5344CB8AC3E}">
        <p14:creationId xmlns:p14="http://schemas.microsoft.com/office/powerpoint/2010/main" val="42918786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7924800" cy="1143000"/>
          </a:xfrm>
        </p:spPr>
        <p:txBody>
          <a:bodyPr/>
          <a:lstStyle/>
          <a:p>
            <a:r>
              <a:rPr lang="en-US" dirty="0" smtClean="0"/>
              <a:t>The Pre-Tribulation Rapture</a:t>
            </a:r>
            <a:br>
              <a:rPr lang="en-US" dirty="0" smtClean="0"/>
            </a:br>
            <a:r>
              <a:rPr lang="en-US" sz="2800" dirty="0" smtClean="0">
                <a:solidFill>
                  <a:srgbClr val="FFC000"/>
                </a:solidFill>
              </a:rPr>
              <a:t>One more </a:t>
            </a:r>
            <a:r>
              <a:rPr lang="en-US" sz="2800" dirty="0" smtClean="0">
                <a:solidFill>
                  <a:srgbClr val="FFC000"/>
                </a:solidFill>
              </a:rPr>
              <a:t>Look: Introduction</a:t>
            </a:r>
            <a:endParaRPr lang="en-US" sz="2800" dirty="0">
              <a:solidFill>
                <a:srgbClr val="FFC000"/>
              </a:solidFill>
            </a:endParaRPr>
          </a:p>
        </p:txBody>
      </p:sp>
      <p:sp>
        <p:nvSpPr>
          <p:cNvPr id="3" name="Content Placeholder 2"/>
          <p:cNvSpPr>
            <a:spLocks noGrp="1"/>
          </p:cNvSpPr>
          <p:nvPr>
            <p:ph sz="quarter" idx="13"/>
          </p:nvPr>
        </p:nvSpPr>
        <p:spPr/>
        <p:txBody>
          <a:bodyPr>
            <a:normAutofit fontScale="92500"/>
          </a:bodyPr>
          <a:lstStyle/>
          <a:p>
            <a:r>
              <a:rPr lang="en-US" sz="2800" i="1" dirty="0">
                <a:solidFill>
                  <a:srgbClr val="FFC000"/>
                </a:solidFill>
              </a:rPr>
              <a:t>Eschatology, </a:t>
            </a:r>
            <a:r>
              <a:rPr lang="en-US" sz="2800" dirty="0">
                <a:solidFill>
                  <a:srgbClr val="FFC000"/>
                </a:solidFill>
              </a:rPr>
              <a:t>the study of end times prophecy</a:t>
            </a:r>
            <a:r>
              <a:rPr lang="en-US" sz="2800" dirty="0"/>
              <a:t>, is both natural and understandable for average people using a face-value approach to the Bible.</a:t>
            </a:r>
            <a:endParaRPr lang="en-US" sz="2800" i="1" dirty="0"/>
          </a:p>
          <a:p>
            <a:r>
              <a:rPr lang="en-US" sz="2800" dirty="0">
                <a:solidFill>
                  <a:srgbClr val="FFC000"/>
                </a:solidFill>
              </a:rPr>
              <a:t>The study of </a:t>
            </a:r>
            <a:r>
              <a:rPr lang="en-US" sz="2800" i="1" dirty="0">
                <a:solidFill>
                  <a:srgbClr val="FFC000"/>
                </a:solidFill>
              </a:rPr>
              <a:t>eschatology </a:t>
            </a:r>
            <a:r>
              <a:rPr lang="en-US" sz="2800" dirty="0"/>
              <a:t>brings to life vast portions of the Bible – whole chapters and even books, both OT and NT – that otherwise will seem both obscure and irrelevant.</a:t>
            </a:r>
          </a:p>
          <a:p>
            <a:r>
              <a:rPr lang="en-US" sz="2800" dirty="0">
                <a:solidFill>
                  <a:srgbClr val="FFC000"/>
                </a:solidFill>
              </a:rPr>
              <a:t>The belief in a Pre-Tribulation Rapture </a:t>
            </a:r>
            <a:r>
              <a:rPr lang="en-US" sz="2800" dirty="0"/>
              <a:t>means that we, like the earliest Christians, can constantly live life in the blessed hope and expectation of Christ’s return.</a:t>
            </a:r>
          </a:p>
          <a:p>
            <a:endParaRPr lang="en-US" sz="2800" dirty="0" smtClean="0"/>
          </a:p>
        </p:txBody>
      </p:sp>
    </p:spTree>
    <p:extLst>
      <p:ext uri="{BB962C8B-B14F-4D97-AF65-F5344CB8AC3E}">
        <p14:creationId xmlns:p14="http://schemas.microsoft.com/office/powerpoint/2010/main" val="4071332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7924800" cy="1143000"/>
          </a:xfrm>
        </p:spPr>
        <p:txBody>
          <a:bodyPr/>
          <a:lstStyle/>
          <a:p>
            <a:r>
              <a:rPr lang="en-US" dirty="0" smtClean="0"/>
              <a:t>The Pre-Tribulation Rapture</a:t>
            </a:r>
            <a:br>
              <a:rPr lang="en-US" dirty="0" smtClean="0"/>
            </a:br>
            <a:r>
              <a:rPr lang="en-US" sz="2800" dirty="0" smtClean="0">
                <a:solidFill>
                  <a:srgbClr val="FFC000"/>
                </a:solidFill>
              </a:rPr>
              <a:t>One more </a:t>
            </a:r>
            <a:r>
              <a:rPr lang="en-US" sz="2800" dirty="0" smtClean="0">
                <a:solidFill>
                  <a:srgbClr val="FFC000"/>
                </a:solidFill>
              </a:rPr>
              <a:t>Look: Introduction</a:t>
            </a:r>
            <a:endParaRPr lang="en-US" sz="2800" dirty="0">
              <a:solidFill>
                <a:srgbClr val="FFC000"/>
              </a:solidFill>
            </a:endParaRPr>
          </a:p>
        </p:txBody>
      </p:sp>
      <p:sp>
        <p:nvSpPr>
          <p:cNvPr id="3" name="Content Placeholder 2"/>
          <p:cNvSpPr>
            <a:spLocks noGrp="1"/>
          </p:cNvSpPr>
          <p:nvPr>
            <p:ph sz="quarter" idx="13"/>
          </p:nvPr>
        </p:nvSpPr>
        <p:spPr/>
        <p:txBody>
          <a:bodyPr>
            <a:normAutofit/>
          </a:bodyPr>
          <a:lstStyle/>
          <a:p>
            <a:r>
              <a:rPr lang="en-US" sz="2800" dirty="0" smtClean="0"/>
              <a:t>As we approach the end of the Bible, </a:t>
            </a:r>
            <a:r>
              <a:rPr lang="en-US" sz="2800" i="1" dirty="0" smtClean="0">
                <a:solidFill>
                  <a:srgbClr val="FFC000"/>
                </a:solidFill>
              </a:rPr>
              <a:t>eschatology</a:t>
            </a:r>
            <a:r>
              <a:rPr lang="en-US" sz="2800" i="1" dirty="0" smtClean="0"/>
              <a:t> </a:t>
            </a:r>
            <a:r>
              <a:rPr lang="en-US" sz="2800" dirty="0" smtClean="0"/>
              <a:t>or </a:t>
            </a:r>
            <a:r>
              <a:rPr lang="en-US" sz="2800" i="1" dirty="0" smtClean="0"/>
              <a:t>the study of end-times events </a:t>
            </a:r>
            <a:r>
              <a:rPr lang="en-US" sz="2800" dirty="0" smtClean="0"/>
              <a:t>will become more and more important.</a:t>
            </a:r>
          </a:p>
          <a:p>
            <a:r>
              <a:rPr lang="en-US" sz="2800" dirty="0" smtClean="0"/>
              <a:t>It will help us to begin getting a good grasp of the issues now, at this introductory stage.</a:t>
            </a:r>
          </a:p>
          <a:p>
            <a:r>
              <a:rPr lang="en-US" sz="2800" dirty="0" smtClean="0"/>
              <a:t>The material we cover today will be foundational to our understanding of all that the Bible says in this area.</a:t>
            </a:r>
            <a:endParaRPr lang="en-US" sz="2800" dirty="0" smtClean="0"/>
          </a:p>
        </p:txBody>
      </p:sp>
    </p:spTree>
    <p:extLst>
      <p:ext uri="{BB962C8B-B14F-4D97-AF65-F5344CB8AC3E}">
        <p14:creationId xmlns:p14="http://schemas.microsoft.com/office/powerpoint/2010/main" val="3995616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7924800" cy="1143000"/>
          </a:xfrm>
        </p:spPr>
        <p:txBody>
          <a:bodyPr/>
          <a:lstStyle/>
          <a:p>
            <a:r>
              <a:rPr lang="en-US" dirty="0" smtClean="0"/>
              <a:t>The Pre-Tribulation Rapture</a:t>
            </a:r>
            <a:br>
              <a:rPr lang="en-US" dirty="0" smtClean="0"/>
            </a:br>
            <a:r>
              <a:rPr lang="en-US" sz="2800" dirty="0" smtClean="0">
                <a:solidFill>
                  <a:srgbClr val="FFC000"/>
                </a:solidFill>
              </a:rPr>
              <a:t>One more </a:t>
            </a:r>
            <a:r>
              <a:rPr lang="en-US" sz="2800" dirty="0" smtClean="0">
                <a:solidFill>
                  <a:srgbClr val="FFC000"/>
                </a:solidFill>
              </a:rPr>
              <a:t>Look: Introduction</a:t>
            </a:r>
            <a:endParaRPr lang="en-US" sz="2800" dirty="0">
              <a:solidFill>
                <a:srgbClr val="FFC000"/>
              </a:solidFill>
            </a:endParaRPr>
          </a:p>
        </p:txBody>
      </p:sp>
      <p:sp>
        <p:nvSpPr>
          <p:cNvPr id="3" name="Content Placeholder 2"/>
          <p:cNvSpPr>
            <a:spLocks noGrp="1"/>
          </p:cNvSpPr>
          <p:nvPr>
            <p:ph sz="quarter" idx="13"/>
          </p:nvPr>
        </p:nvSpPr>
        <p:spPr/>
        <p:txBody>
          <a:bodyPr>
            <a:normAutofit lnSpcReduction="10000"/>
          </a:bodyPr>
          <a:lstStyle/>
          <a:p>
            <a:r>
              <a:rPr lang="en-US" sz="2800" dirty="0" smtClean="0"/>
              <a:t>We will close out our study of 1 </a:t>
            </a:r>
            <a:r>
              <a:rPr lang="en-US" sz="2800" dirty="0" err="1" smtClean="0"/>
              <a:t>Thess</a:t>
            </a:r>
            <a:r>
              <a:rPr lang="en-US" sz="2800" dirty="0" smtClean="0"/>
              <a:t> 4:13-18 by looking at the following:</a:t>
            </a:r>
          </a:p>
          <a:p>
            <a:pPr marL="971550" lvl="1" indent="-514350">
              <a:buFont typeface="+mj-lt"/>
              <a:buAutoNum type="arabicParenR"/>
            </a:pPr>
            <a:r>
              <a:rPr lang="en-US" sz="2800" dirty="0" smtClean="0"/>
              <a:t>What are the main events the Bible predicts in the area of end times prophecy?</a:t>
            </a:r>
          </a:p>
          <a:p>
            <a:pPr marL="971550" lvl="1" indent="-514350">
              <a:buFont typeface="+mj-lt"/>
              <a:buAutoNum type="arabicParenR"/>
            </a:pPr>
            <a:r>
              <a:rPr lang="en-US" sz="2800" dirty="0" smtClean="0"/>
              <a:t>What are the main features of our approach to the interpretation of the relevant Scriptures?</a:t>
            </a:r>
          </a:p>
          <a:p>
            <a:pPr marL="971550" lvl="1" indent="-514350">
              <a:buFont typeface="+mj-lt"/>
              <a:buAutoNum type="arabicParenR"/>
            </a:pPr>
            <a:r>
              <a:rPr lang="en-US" sz="2800" dirty="0" smtClean="0"/>
              <a:t>What are some reasonable objections to the pre-</a:t>
            </a:r>
            <a:r>
              <a:rPr lang="en-US" sz="2800" dirty="0" err="1" smtClean="0"/>
              <a:t>tribulational</a:t>
            </a:r>
            <a:r>
              <a:rPr lang="en-US" sz="2800" dirty="0" smtClean="0"/>
              <a:t> view of the Rapture and how can they be answered?</a:t>
            </a:r>
            <a:endParaRPr lang="en-US" sz="2800" dirty="0"/>
          </a:p>
        </p:txBody>
      </p:sp>
    </p:spTree>
    <p:extLst>
      <p:ext uri="{BB962C8B-B14F-4D97-AF65-F5344CB8AC3E}">
        <p14:creationId xmlns:p14="http://schemas.microsoft.com/office/powerpoint/2010/main" val="3306578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Main Events of End Times Prophecy</a:t>
            </a:r>
            <a:endParaRPr lang="en-US" dirty="0"/>
          </a:p>
        </p:txBody>
      </p:sp>
      <p:sp>
        <p:nvSpPr>
          <p:cNvPr id="3" name="Content Placeholder 2"/>
          <p:cNvSpPr>
            <a:spLocks noGrp="1"/>
          </p:cNvSpPr>
          <p:nvPr>
            <p:ph sz="quarter" idx="13"/>
          </p:nvPr>
        </p:nvSpPr>
        <p:spPr/>
        <p:txBody>
          <a:bodyPr>
            <a:normAutofit/>
          </a:bodyPr>
          <a:lstStyle/>
          <a:p>
            <a:pPr marL="514350" indent="-514350">
              <a:buFont typeface="+mj-lt"/>
              <a:buAutoNum type="arabicParenR"/>
            </a:pPr>
            <a:r>
              <a:rPr lang="en-US" sz="2800" dirty="0" smtClean="0"/>
              <a:t>The Rapture</a:t>
            </a:r>
          </a:p>
          <a:p>
            <a:pPr marL="514350" indent="-514350">
              <a:buFont typeface="+mj-lt"/>
              <a:buAutoNum type="arabicParenR"/>
            </a:pPr>
            <a:r>
              <a:rPr lang="en-US" sz="2800" dirty="0" smtClean="0"/>
              <a:t>The Coming of the Man of Sin (the Beast or Antichrist)</a:t>
            </a:r>
          </a:p>
          <a:p>
            <a:pPr marL="514350" indent="-514350">
              <a:buFont typeface="+mj-lt"/>
              <a:buAutoNum type="arabicParenR"/>
            </a:pPr>
            <a:r>
              <a:rPr lang="en-US" sz="2800" dirty="0" smtClean="0"/>
              <a:t>The </a:t>
            </a:r>
            <a:r>
              <a:rPr lang="en-US" sz="2800" dirty="0"/>
              <a:t>Tribulation </a:t>
            </a:r>
            <a:r>
              <a:rPr lang="en-US" sz="2800" dirty="0" smtClean="0"/>
              <a:t>Period (The 70</a:t>
            </a:r>
            <a:r>
              <a:rPr lang="en-US" sz="2800" baseline="30000" dirty="0" smtClean="0"/>
              <a:t>th</a:t>
            </a:r>
            <a:r>
              <a:rPr lang="en-US" sz="2800" dirty="0" smtClean="0"/>
              <a:t> Week of Daniel)</a:t>
            </a:r>
          </a:p>
          <a:p>
            <a:pPr marL="514350" indent="-514350">
              <a:buFont typeface="+mj-lt"/>
              <a:buAutoNum type="arabicParenR"/>
            </a:pPr>
            <a:r>
              <a:rPr lang="en-US" sz="2800" dirty="0" smtClean="0"/>
              <a:t>The Second Coming of Christ</a:t>
            </a:r>
          </a:p>
          <a:p>
            <a:pPr marL="514350" indent="-514350">
              <a:buFont typeface="+mj-lt"/>
              <a:buAutoNum type="arabicParenR"/>
            </a:pPr>
            <a:r>
              <a:rPr lang="en-US" sz="2800" dirty="0" smtClean="0"/>
              <a:t>The Millennium (1000-year Reign of Christ on Earth)</a:t>
            </a:r>
          </a:p>
          <a:p>
            <a:pPr marL="514350" indent="-514350">
              <a:buFont typeface="+mj-lt"/>
              <a:buAutoNum type="arabicParenR"/>
            </a:pPr>
            <a:r>
              <a:rPr lang="en-US" sz="2800" dirty="0" smtClean="0"/>
              <a:t>The Final Judgment</a:t>
            </a:r>
          </a:p>
          <a:p>
            <a:pPr marL="514350" indent="-514350">
              <a:buFont typeface="+mj-lt"/>
              <a:buAutoNum type="arabicParenR"/>
            </a:pPr>
            <a:r>
              <a:rPr lang="en-US" sz="2800" dirty="0" smtClean="0"/>
              <a:t>The New Heavens and the New Earth (Eternal State)</a:t>
            </a:r>
            <a:endParaRPr lang="en-US" sz="2800" dirty="0"/>
          </a:p>
        </p:txBody>
      </p:sp>
    </p:spTree>
    <p:extLst>
      <p:ext uri="{BB962C8B-B14F-4D97-AF65-F5344CB8AC3E}">
        <p14:creationId xmlns:p14="http://schemas.microsoft.com/office/powerpoint/2010/main" val="160660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Main Features of Our Interpretive approach to Prophetic passages</a:t>
            </a:r>
            <a:endParaRPr lang="en-US" dirty="0"/>
          </a:p>
        </p:txBody>
      </p:sp>
      <p:sp>
        <p:nvSpPr>
          <p:cNvPr id="3" name="Content Placeholder 2"/>
          <p:cNvSpPr>
            <a:spLocks noGrp="1"/>
          </p:cNvSpPr>
          <p:nvPr>
            <p:ph sz="quarter" idx="13"/>
          </p:nvPr>
        </p:nvSpPr>
        <p:spPr/>
        <p:txBody>
          <a:bodyPr>
            <a:normAutofit/>
          </a:bodyPr>
          <a:lstStyle/>
          <a:p>
            <a:pPr marL="0" indent="0">
              <a:buNone/>
            </a:pPr>
            <a:r>
              <a:rPr lang="en-US" sz="2800" dirty="0" smtClean="0"/>
              <a:t>When we look at passages dealing with prophecy we will take an approach that is consistently:</a:t>
            </a:r>
          </a:p>
          <a:p>
            <a:pPr marL="514350" indent="-514350">
              <a:buFont typeface="+mj-lt"/>
              <a:buAutoNum type="arabicParenR"/>
            </a:pPr>
            <a:r>
              <a:rPr lang="en-US" sz="2800" b="1" dirty="0" smtClean="0">
                <a:solidFill>
                  <a:srgbClr val="FFC000"/>
                </a:solidFill>
              </a:rPr>
              <a:t>Face value </a:t>
            </a:r>
            <a:r>
              <a:rPr lang="en-US" sz="2800" dirty="0" smtClean="0"/>
              <a:t>as to the meaning of the text.  </a:t>
            </a:r>
          </a:p>
          <a:p>
            <a:pPr marL="514350" indent="-514350">
              <a:buFont typeface="+mj-lt"/>
              <a:buAutoNum type="arabicParenR"/>
            </a:pPr>
            <a:r>
              <a:rPr lang="en-US" sz="2800" b="1" dirty="0" smtClean="0">
                <a:solidFill>
                  <a:srgbClr val="FFC000"/>
                </a:solidFill>
              </a:rPr>
              <a:t>Futurist</a:t>
            </a:r>
            <a:r>
              <a:rPr lang="en-US" sz="2800" dirty="0" smtClean="0"/>
              <a:t> pertaining to prophecies that have yet to be fulfilled in a face-value way.</a:t>
            </a:r>
          </a:p>
          <a:p>
            <a:pPr marL="514350" indent="-514350">
              <a:buFont typeface="+mj-lt"/>
              <a:buAutoNum type="arabicParenR"/>
            </a:pPr>
            <a:r>
              <a:rPr lang="en-US" sz="2800" b="1" dirty="0" smtClean="0">
                <a:solidFill>
                  <a:srgbClr val="FFC000"/>
                </a:solidFill>
              </a:rPr>
              <a:t>Premillennial</a:t>
            </a:r>
            <a:r>
              <a:rPr lang="en-US" sz="2800" dirty="0" smtClean="0"/>
              <a:t> as to the Second Coming of Christ.</a:t>
            </a:r>
          </a:p>
          <a:p>
            <a:pPr marL="514350" indent="-514350">
              <a:buFont typeface="+mj-lt"/>
              <a:buAutoNum type="arabicParenR"/>
            </a:pPr>
            <a:r>
              <a:rPr lang="en-US" sz="2800" dirty="0" smtClean="0"/>
              <a:t>Making a distinction between </a:t>
            </a:r>
            <a:r>
              <a:rPr lang="en-US" sz="2800" b="1" dirty="0" smtClean="0">
                <a:solidFill>
                  <a:srgbClr val="FFC000"/>
                </a:solidFill>
              </a:rPr>
              <a:t>Israel</a:t>
            </a:r>
            <a:r>
              <a:rPr lang="en-US" sz="2800" dirty="0" smtClean="0"/>
              <a:t> and </a:t>
            </a:r>
            <a:r>
              <a:rPr lang="en-US" sz="2800" b="1" dirty="0" smtClean="0">
                <a:solidFill>
                  <a:srgbClr val="FFC000"/>
                </a:solidFill>
              </a:rPr>
              <a:t>the Church</a:t>
            </a:r>
            <a:r>
              <a:rPr lang="en-US" sz="2800" dirty="0" smtClean="0"/>
              <a:t>.</a:t>
            </a:r>
          </a:p>
        </p:txBody>
      </p:sp>
    </p:spTree>
    <p:extLst>
      <p:ext uri="{BB962C8B-B14F-4D97-AF65-F5344CB8AC3E}">
        <p14:creationId xmlns:p14="http://schemas.microsoft.com/office/powerpoint/2010/main" val="3076232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Making a distinction between </a:t>
            </a:r>
            <a:r>
              <a:rPr lang="en-US" sz="3200" b="1" dirty="0" smtClean="0">
                <a:solidFill>
                  <a:srgbClr val="FFC000"/>
                </a:solidFill>
              </a:rPr>
              <a:t>Israel</a:t>
            </a:r>
            <a:r>
              <a:rPr lang="en-US" sz="3200" dirty="0" smtClean="0"/>
              <a:t> and </a:t>
            </a:r>
            <a:r>
              <a:rPr lang="en-US" sz="3200" b="1" dirty="0">
                <a:solidFill>
                  <a:srgbClr val="FFC000"/>
                </a:solidFill>
              </a:rPr>
              <a:t>the Church</a:t>
            </a:r>
            <a:r>
              <a:rPr lang="en-US" sz="3200" dirty="0"/>
              <a:t>.</a:t>
            </a:r>
          </a:p>
        </p:txBody>
      </p:sp>
      <p:sp>
        <p:nvSpPr>
          <p:cNvPr id="3" name="Content Placeholder 2"/>
          <p:cNvSpPr>
            <a:spLocks noGrp="1"/>
          </p:cNvSpPr>
          <p:nvPr>
            <p:ph sz="quarter" idx="13"/>
          </p:nvPr>
        </p:nvSpPr>
        <p:spPr/>
        <p:txBody>
          <a:bodyPr>
            <a:normAutofit/>
          </a:bodyPr>
          <a:lstStyle/>
          <a:p>
            <a:pPr marL="0" indent="0">
              <a:buNone/>
            </a:pPr>
            <a:r>
              <a:rPr lang="en-US" sz="2800" dirty="0" smtClean="0"/>
              <a:t>Some views combine Israel and the Church throughout the Bible as if to say:</a:t>
            </a:r>
          </a:p>
          <a:p>
            <a:r>
              <a:rPr lang="en-US" sz="2800" dirty="0" smtClean="0"/>
              <a:t>Israel was </a:t>
            </a:r>
            <a:r>
              <a:rPr lang="en-US" sz="2800" b="1" dirty="0">
                <a:solidFill>
                  <a:srgbClr val="FFC000"/>
                </a:solidFill>
              </a:rPr>
              <a:t>the </a:t>
            </a:r>
            <a:r>
              <a:rPr lang="en-US" sz="2800" b="1" dirty="0" smtClean="0">
                <a:solidFill>
                  <a:srgbClr val="FFC000"/>
                </a:solidFill>
              </a:rPr>
              <a:t>Church</a:t>
            </a:r>
            <a:r>
              <a:rPr lang="en-US" sz="2800" b="1" dirty="0">
                <a:solidFill>
                  <a:srgbClr val="FFC000"/>
                </a:solidFill>
              </a:rPr>
              <a:t> </a:t>
            </a:r>
            <a:r>
              <a:rPr lang="en-US" sz="2800" b="1" dirty="0" smtClean="0">
                <a:solidFill>
                  <a:srgbClr val="FFC000"/>
                </a:solidFill>
              </a:rPr>
              <a:t>of the Old Testament</a:t>
            </a:r>
            <a:r>
              <a:rPr lang="en-US" sz="2800" dirty="0" smtClean="0"/>
              <a:t>.</a:t>
            </a:r>
          </a:p>
          <a:p>
            <a:r>
              <a:rPr lang="en-US" sz="2800" dirty="0" smtClean="0"/>
              <a:t>The Church is now </a:t>
            </a:r>
            <a:r>
              <a:rPr lang="en-US" sz="2800" b="1" dirty="0" smtClean="0">
                <a:solidFill>
                  <a:srgbClr val="FFC000"/>
                </a:solidFill>
              </a:rPr>
              <a:t>the New Testament Israel</a:t>
            </a:r>
            <a:r>
              <a:rPr lang="en-US" sz="2800" dirty="0" smtClean="0"/>
              <a:t>.</a:t>
            </a:r>
          </a:p>
          <a:p>
            <a:pPr marL="0" indent="0">
              <a:buNone/>
            </a:pPr>
            <a:r>
              <a:rPr lang="en-US" sz="2800" dirty="0" smtClean="0"/>
              <a:t>The more we collapse the two into one, the more we will be forced to see unfulfilled prophecies regarding national Israel as being symbolically fulfilled in the Church.  This goes against our first principle of a </a:t>
            </a:r>
            <a:r>
              <a:rPr lang="en-US" sz="2800" b="1" dirty="0" smtClean="0">
                <a:solidFill>
                  <a:srgbClr val="FFC000"/>
                </a:solidFill>
              </a:rPr>
              <a:t>face-value</a:t>
            </a:r>
            <a:r>
              <a:rPr lang="en-US" sz="2800" dirty="0" smtClean="0"/>
              <a:t> approach.</a:t>
            </a:r>
          </a:p>
        </p:txBody>
      </p:sp>
    </p:spTree>
    <p:extLst>
      <p:ext uri="{BB962C8B-B14F-4D97-AF65-F5344CB8AC3E}">
        <p14:creationId xmlns:p14="http://schemas.microsoft.com/office/powerpoint/2010/main" val="642793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Making a distinction between </a:t>
            </a:r>
            <a:r>
              <a:rPr lang="en-US" sz="3200" b="1" dirty="0" smtClean="0">
                <a:solidFill>
                  <a:srgbClr val="FFC000"/>
                </a:solidFill>
              </a:rPr>
              <a:t>Israel</a:t>
            </a:r>
            <a:r>
              <a:rPr lang="en-US" sz="3200" dirty="0" smtClean="0"/>
              <a:t> and </a:t>
            </a:r>
            <a:r>
              <a:rPr lang="en-US" sz="3200" b="1" dirty="0">
                <a:solidFill>
                  <a:srgbClr val="FFC000"/>
                </a:solidFill>
              </a:rPr>
              <a:t>the Church</a:t>
            </a:r>
            <a:r>
              <a:rPr lang="en-US" sz="3200" dirty="0"/>
              <a:t>.</a:t>
            </a:r>
          </a:p>
        </p:txBody>
      </p:sp>
      <p:sp>
        <p:nvSpPr>
          <p:cNvPr id="3" name="Content Placeholder 2"/>
          <p:cNvSpPr>
            <a:spLocks noGrp="1"/>
          </p:cNvSpPr>
          <p:nvPr>
            <p:ph sz="quarter" idx="13"/>
          </p:nvPr>
        </p:nvSpPr>
        <p:spPr/>
        <p:txBody>
          <a:bodyPr>
            <a:normAutofit/>
          </a:bodyPr>
          <a:lstStyle/>
          <a:p>
            <a:pPr marL="0" indent="0">
              <a:buNone/>
            </a:pPr>
            <a:r>
              <a:rPr lang="en-US" sz="2800" dirty="0" smtClean="0"/>
              <a:t>This distinction need not be total or absolute, however:</a:t>
            </a:r>
          </a:p>
          <a:p>
            <a:r>
              <a:rPr lang="en-US" sz="2800" dirty="0" smtClean="0"/>
              <a:t>It must be noted that many who trusted in God in the OT were not part of national Israel.  For example:</a:t>
            </a:r>
          </a:p>
          <a:p>
            <a:pPr lvl="1"/>
            <a:r>
              <a:rPr lang="en-US" sz="2800" dirty="0" smtClean="0"/>
              <a:t>Isaac, Abraham, and all the patriarchs before them.</a:t>
            </a:r>
          </a:p>
          <a:p>
            <a:pPr lvl="1"/>
            <a:r>
              <a:rPr lang="en-US" sz="2800" dirty="0" smtClean="0"/>
              <a:t>Job and other righteous people of ancient times.</a:t>
            </a:r>
          </a:p>
          <a:p>
            <a:pPr lvl="1"/>
            <a:r>
              <a:rPr lang="en-US" sz="2800" dirty="0" smtClean="0"/>
              <a:t>Non-Jews like the Assyrian </a:t>
            </a:r>
            <a:r>
              <a:rPr lang="en-US" sz="2800" dirty="0" err="1" smtClean="0"/>
              <a:t>Ninevites</a:t>
            </a:r>
            <a:r>
              <a:rPr lang="en-US" sz="2800" dirty="0" smtClean="0"/>
              <a:t> who repented at the preaching of Jonah.</a:t>
            </a:r>
          </a:p>
        </p:txBody>
      </p:sp>
    </p:spTree>
    <p:extLst>
      <p:ext uri="{BB962C8B-B14F-4D97-AF65-F5344CB8AC3E}">
        <p14:creationId xmlns:p14="http://schemas.microsoft.com/office/powerpoint/2010/main" val="3405596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Making a distinction between </a:t>
            </a:r>
            <a:r>
              <a:rPr lang="en-US" sz="3200" b="1" dirty="0" smtClean="0">
                <a:solidFill>
                  <a:srgbClr val="FFC000"/>
                </a:solidFill>
              </a:rPr>
              <a:t>Israel</a:t>
            </a:r>
            <a:r>
              <a:rPr lang="en-US" sz="3200" dirty="0" smtClean="0"/>
              <a:t> and </a:t>
            </a:r>
            <a:r>
              <a:rPr lang="en-US" sz="3200" b="1" dirty="0">
                <a:solidFill>
                  <a:srgbClr val="FFC000"/>
                </a:solidFill>
              </a:rPr>
              <a:t>the Church</a:t>
            </a:r>
            <a:r>
              <a:rPr lang="en-US" sz="3200" dirty="0"/>
              <a:t>.</a:t>
            </a:r>
          </a:p>
        </p:txBody>
      </p:sp>
      <p:sp>
        <p:nvSpPr>
          <p:cNvPr id="3" name="Content Placeholder 2"/>
          <p:cNvSpPr>
            <a:spLocks noGrp="1"/>
          </p:cNvSpPr>
          <p:nvPr>
            <p:ph sz="quarter" idx="13"/>
          </p:nvPr>
        </p:nvSpPr>
        <p:spPr/>
        <p:txBody>
          <a:bodyPr>
            <a:normAutofit/>
          </a:bodyPr>
          <a:lstStyle/>
          <a:p>
            <a:r>
              <a:rPr lang="en-US" sz="2800" dirty="0" smtClean="0"/>
              <a:t>It must also be noted that in the NT a distinction between Jews, Gentiles and the church remains.</a:t>
            </a:r>
          </a:p>
          <a:p>
            <a:pPr lvl="1"/>
            <a:r>
              <a:rPr lang="en-US" sz="2800" dirty="0" smtClean="0"/>
              <a:t>See 1 Corinthians 10:32 for all three.</a:t>
            </a:r>
          </a:p>
          <a:p>
            <a:pPr lvl="1"/>
            <a:r>
              <a:rPr lang="en-US" sz="2800" dirty="0" smtClean="0"/>
              <a:t>In Revelation 7, the distinction between Jews and Gentiles remains among believers.</a:t>
            </a:r>
          </a:p>
          <a:p>
            <a:r>
              <a:rPr lang="en-US" sz="2800" dirty="0"/>
              <a:t>In the church such </a:t>
            </a:r>
            <a:r>
              <a:rPr lang="en-US" sz="2800" dirty="0" smtClean="0"/>
              <a:t>ethnic lines even now begin </a:t>
            </a:r>
            <a:r>
              <a:rPr lang="en-US" sz="2800" dirty="0"/>
              <a:t>to blur.</a:t>
            </a:r>
          </a:p>
          <a:p>
            <a:pPr lvl="1"/>
            <a:r>
              <a:rPr lang="en-US" sz="2800" dirty="0"/>
              <a:t>See 1 </a:t>
            </a:r>
            <a:r>
              <a:rPr lang="en-US" sz="2800" dirty="0" err="1"/>
              <a:t>Cor</a:t>
            </a:r>
            <a:r>
              <a:rPr lang="en-US" sz="2800" dirty="0"/>
              <a:t> 12:13, Galatians 3:28, Colossians </a:t>
            </a:r>
            <a:r>
              <a:rPr lang="en-US" sz="2800" dirty="0" smtClean="0"/>
              <a:t>3:11</a:t>
            </a:r>
            <a:endParaRPr lang="en-US" sz="2800" dirty="0"/>
          </a:p>
        </p:txBody>
      </p:sp>
    </p:spTree>
    <p:extLst>
      <p:ext uri="{BB962C8B-B14F-4D97-AF65-F5344CB8AC3E}">
        <p14:creationId xmlns:p14="http://schemas.microsoft.com/office/powerpoint/2010/main" val="916817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Making a distinction between </a:t>
            </a:r>
            <a:r>
              <a:rPr lang="en-US" sz="3200" b="1" dirty="0" smtClean="0">
                <a:solidFill>
                  <a:srgbClr val="FFC000"/>
                </a:solidFill>
              </a:rPr>
              <a:t>Israel</a:t>
            </a:r>
            <a:r>
              <a:rPr lang="en-US" sz="3200" dirty="0" smtClean="0"/>
              <a:t> and </a:t>
            </a:r>
            <a:r>
              <a:rPr lang="en-US" sz="3200" b="1" dirty="0">
                <a:solidFill>
                  <a:srgbClr val="FFC000"/>
                </a:solidFill>
              </a:rPr>
              <a:t>the Church</a:t>
            </a:r>
            <a:r>
              <a:rPr lang="en-US" sz="3200" dirty="0"/>
              <a:t>.</a:t>
            </a:r>
          </a:p>
        </p:txBody>
      </p:sp>
      <p:sp>
        <p:nvSpPr>
          <p:cNvPr id="3" name="Content Placeholder 2"/>
          <p:cNvSpPr>
            <a:spLocks noGrp="1"/>
          </p:cNvSpPr>
          <p:nvPr>
            <p:ph sz="quarter" idx="13"/>
          </p:nvPr>
        </p:nvSpPr>
        <p:spPr/>
        <p:txBody>
          <a:bodyPr>
            <a:noAutofit/>
          </a:bodyPr>
          <a:lstStyle/>
          <a:p>
            <a:pPr marL="0" indent="0">
              <a:buNone/>
            </a:pPr>
            <a:r>
              <a:rPr lang="en-US" sz="2800" dirty="0" smtClean="0"/>
              <a:t>Keeping Israel and the Church distinct allows us to:</a:t>
            </a:r>
          </a:p>
          <a:p>
            <a:r>
              <a:rPr lang="en-US" sz="2800" dirty="0" smtClean="0"/>
              <a:t>See Israel as God’s primary instrument on earth during the OT, yet easily make room for other believers who were not a part of national Israel.</a:t>
            </a:r>
          </a:p>
          <a:p>
            <a:r>
              <a:rPr lang="en-US" sz="2800" dirty="0" smtClean="0"/>
              <a:t>Make sense of the vast amount of unfulfilled prophecy pertaining to national Israel without having to symbolically apply it to the church.</a:t>
            </a:r>
          </a:p>
        </p:txBody>
      </p:sp>
    </p:spTree>
    <p:extLst>
      <p:ext uri="{BB962C8B-B14F-4D97-AF65-F5344CB8AC3E}">
        <p14:creationId xmlns:p14="http://schemas.microsoft.com/office/powerpoint/2010/main" val="1249048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Making a distinction between </a:t>
            </a:r>
            <a:r>
              <a:rPr lang="en-US" sz="3200" b="1" dirty="0" smtClean="0">
                <a:solidFill>
                  <a:srgbClr val="FFC000"/>
                </a:solidFill>
              </a:rPr>
              <a:t>Israel</a:t>
            </a:r>
            <a:r>
              <a:rPr lang="en-US" sz="3200" dirty="0" smtClean="0"/>
              <a:t> and </a:t>
            </a:r>
            <a:r>
              <a:rPr lang="en-US" sz="3200" b="1" dirty="0">
                <a:solidFill>
                  <a:srgbClr val="FFC000"/>
                </a:solidFill>
              </a:rPr>
              <a:t>the Church</a:t>
            </a:r>
            <a:r>
              <a:rPr lang="en-US" sz="3200" dirty="0"/>
              <a:t>.</a:t>
            </a:r>
          </a:p>
        </p:txBody>
      </p:sp>
      <p:sp>
        <p:nvSpPr>
          <p:cNvPr id="3" name="Content Placeholder 2"/>
          <p:cNvSpPr>
            <a:spLocks noGrp="1"/>
          </p:cNvSpPr>
          <p:nvPr>
            <p:ph sz="quarter" idx="13"/>
          </p:nvPr>
        </p:nvSpPr>
        <p:spPr/>
        <p:txBody>
          <a:bodyPr>
            <a:noAutofit/>
          </a:bodyPr>
          <a:lstStyle/>
          <a:p>
            <a:pPr marL="0" indent="0">
              <a:buNone/>
            </a:pPr>
            <a:r>
              <a:rPr lang="en-US" sz="2800" dirty="0" smtClean="0"/>
              <a:t>Keeping Israel and the Church distinct allows us to:</a:t>
            </a:r>
          </a:p>
          <a:p>
            <a:r>
              <a:rPr lang="en-US" sz="2800" dirty="0" smtClean="0"/>
              <a:t>Accept the fact that all who are saved are saved by faith and redeemed by the blood of Christ – though we the church understand that more clearly than people in pre-Christian times.</a:t>
            </a:r>
          </a:p>
          <a:p>
            <a:r>
              <a:rPr lang="en-US" sz="2800" dirty="0" smtClean="0"/>
              <a:t>More easily explain the differing ways the Holy Spirit has been working since Pentecost by indwelling all believers in Jesus.  This is a strictly NT phenomenon.</a:t>
            </a:r>
            <a:endParaRPr lang="en-US" sz="2800" dirty="0"/>
          </a:p>
        </p:txBody>
      </p:sp>
    </p:spTree>
    <p:extLst>
      <p:ext uri="{BB962C8B-B14F-4D97-AF65-F5344CB8AC3E}">
        <p14:creationId xmlns:p14="http://schemas.microsoft.com/office/powerpoint/2010/main" val="2765883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Making a distinction between </a:t>
            </a:r>
            <a:r>
              <a:rPr lang="en-US" sz="3200" b="1" dirty="0" smtClean="0">
                <a:solidFill>
                  <a:srgbClr val="FFC000"/>
                </a:solidFill>
              </a:rPr>
              <a:t>Israel</a:t>
            </a:r>
            <a:r>
              <a:rPr lang="en-US" sz="3200" dirty="0" smtClean="0"/>
              <a:t> and </a:t>
            </a:r>
            <a:r>
              <a:rPr lang="en-US" sz="3200" b="1" dirty="0">
                <a:solidFill>
                  <a:srgbClr val="FFC000"/>
                </a:solidFill>
              </a:rPr>
              <a:t>the Church</a:t>
            </a:r>
            <a:r>
              <a:rPr lang="en-US" sz="3200" dirty="0"/>
              <a:t>.</a:t>
            </a:r>
          </a:p>
        </p:txBody>
      </p:sp>
      <p:sp>
        <p:nvSpPr>
          <p:cNvPr id="3" name="Content Placeholder 2"/>
          <p:cNvSpPr>
            <a:spLocks noGrp="1"/>
          </p:cNvSpPr>
          <p:nvPr>
            <p:ph sz="quarter" idx="13"/>
          </p:nvPr>
        </p:nvSpPr>
        <p:spPr/>
        <p:txBody>
          <a:bodyPr>
            <a:normAutofit lnSpcReduction="10000"/>
          </a:bodyPr>
          <a:lstStyle/>
          <a:p>
            <a:pPr marL="0" indent="0">
              <a:buNone/>
            </a:pPr>
            <a:r>
              <a:rPr lang="en-US" sz="2800" dirty="0" smtClean="0"/>
              <a:t>We will define the Church as:</a:t>
            </a:r>
          </a:p>
          <a:p>
            <a:r>
              <a:rPr lang="en-US" sz="2800" dirty="0"/>
              <a:t>A group of </a:t>
            </a:r>
            <a:r>
              <a:rPr lang="en-US" sz="2800" dirty="0" smtClean="0"/>
              <a:t>regenerated Jews </a:t>
            </a:r>
            <a:r>
              <a:rPr lang="en-US" sz="2800" dirty="0" smtClean="0"/>
              <a:t>and Gentiles who </a:t>
            </a:r>
            <a:r>
              <a:rPr lang="en-US" sz="2800" dirty="0" smtClean="0"/>
              <a:t>have been </a:t>
            </a:r>
            <a:r>
              <a:rPr lang="en-US" sz="2800" dirty="0" smtClean="0"/>
              <a:t>united by the indwelling Holy Spirit to form:</a:t>
            </a:r>
          </a:p>
          <a:p>
            <a:pPr lvl="1"/>
            <a:r>
              <a:rPr lang="en-US" sz="2800" dirty="0" smtClean="0"/>
              <a:t>the Body of Christ</a:t>
            </a:r>
          </a:p>
          <a:p>
            <a:pPr lvl="1"/>
            <a:r>
              <a:rPr lang="en-US" sz="2800" dirty="0" smtClean="0"/>
              <a:t>the </a:t>
            </a:r>
            <a:r>
              <a:rPr lang="en-US" sz="2800" dirty="0"/>
              <a:t>Bride of Christ </a:t>
            </a:r>
          </a:p>
          <a:p>
            <a:pPr marL="0" indent="0">
              <a:buNone/>
            </a:pPr>
            <a:r>
              <a:rPr lang="en-US" sz="2800" dirty="0" smtClean="0"/>
              <a:t>God has been gathering this group since Pentecost and Christ will continue to “build His church” until the Rapture, after which time Israel will again take center stage.</a:t>
            </a:r>
          </a:p>
        </p:txBody>
      </p:sp>
    </p:spTree>
    <p:extLst>
      <p:ext uri="{BB962C8B-B14F-4D97-AF65-F5344CB8AC3E}">
        <p14:creationId xmlns:p14="http://schemas.microsoft.com/office/powerpoint/2010/main" val="134543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Making a distinction between </a:t>
            </a:r>
            <a:r>
              <a:rPr lang="en-US" sz="3200" b="1" dirty="0" smtClean="0">
                <a:solidFill>
                  <a:srgbClr val="FFC000"/>
                </a:solidFill>
              </a:rPr>
              <a:t>Israel</a:t>
            </a:r>
            <a:r>
              <a:rPr lang="en-US" sz="3200" dirty="0" smtClean="0"/>
              <a:t> and </a:t>
            </a:r>
            <a:r>
              <a:rPr lang="en-US" sz="3200" b="1" dirty="0">
                <a:solidFill>
                  <a:srgbClr val="FFC000"/>
                </a:solidFill>
              </a:rPr>
              <a:t>the Church</a:t>
            </a:r>
            <a:r>
              <a:rPr lang="en-US" sz="3200" dirty="0"/>
              <a:t>.</a:t>
            </a:r>
          </a:p>
        </p:txBody>
      </p:sp>
      <p:sp>
        <p:nvSpPr>
          <p:cNvPr id="3" name="Content Placeholder 2"/>
          <p:cNvSpPr>
            <a:spLocks noGrp="1"/>
          </p:cNvSpPr>
          <p:nvPr>
            <p:ph sz="quarter" idx="13"/>
          </p:nvPr>
        </p:nvSpPr>
        <p:spPr/>
        <p:txBody>
          <a:bodyPr>
            <a:normAutofit lnSpcReduction="10000"/>
          </a:bodyPr>
          <a:lstStyle/>
          <a:p>
            <a:pPr marL="0" indent="0">
              <a:buNone/>
            </a:pPr>
            <a:r>
              <a:rPr lang="en-US" sz="2800" dirty="0" smtClean="0"/>
              <a:t>Thus, keeping a distinction between Israel and the Church is both based on and contributes to our other interpretive features, namely:</a:t>
            </a:r>
          </a:p>
          <a:p>
            <a:pPr marL="514350" indent="-514350">
              <a:buFont typeface="+mj-lt"/>
              <a:buAutoNum type="arabicParenR"/>
            </a:pPr>
            <a:r>
              <a:rPr lang="en-US" sz="2800" b="1" dirty="0">
                <a:solidFill>
                  <a:srgbClr val="FFC000"/>
                </a:solidFill>
              </a:rPr>
              <a:t>Face value </a:t>
            </a:r>
            <a:r>
              <a:rPr lang="en-US" sz="2800" dirty="0"/>
              <a:t>as to the meaning of the text.  </a:t>
            </a:r>
          </a:p>
          <a:p>
            <a:pPr marL="514350" indent="-514350">
              <a:buFont typeface="+mj-lt"/>
              <a:buAutoNum type="arabicParenR"/>
            </a:pPr>
            <a:r>
              <a:rPr lang="en-US" sz="2800" b="1" dirty="0">
                <a:solidFill>
                  <a:srgbClr val="FFC000"/>
                </a:solidFill>
              </a:rPr>
              <a:t>Futurist</a:t>
            </a:r>
            <a:r>
              <a:rPr lang="en-US" sz="2800" dirty="0"/>
              <a:t> pertaining to prophecies that have yet to be fulfilled in a face-value way.</a:t>
            </a:r>
          </a:p>
          <a:p>
            <a:pPr marL="514350" indent="-514350">
              <a:buFont typeface="+mj-lt"/>
              <a:buAutoNum type="arabicParenR"/>
            </a:pPr>
            <a:r>
              <a:rPr lang="en-US" sz="2800" b="1" dirty="0">
                <a:solidFill>
                  <a:srgbClr val="FFC000"/>
                </a:solidFill>
              </a:rPr>
              <a:t>Premillennial</a:t>
            </a:r>
            <a:r>
              <a:rPr lang="en-US" sz="2800" dirty="0"/>
              <a:t> as to the Second Coming of Christ</a:t>
            </a:r>
            <a:r>
              <a:rPr lang="en-US" sz="2800" dirty="0" smtClean="0"/>
              <a:t>.</a:t>
            </a:r>
          </a:p>
          <a:p>
            <a:pPr marL="0" indent="0">
              <a:buNone/>
            </a:pPr>
            <a:r>
              <a:rPr lang="en-US" sz="2800" dirty="0" smtClean="0"/>
              <a:t>It also tends to point toward a Pre-Tribulation Rapture.</a:t>
            </a:r>
          </a:p>
        </p:txBody>
      </p:sp>
    </p:spTree>
    <p:extLst>
      <p:ext uri="{BB962C8B-B14F-4D97-AF65-F5344CB8AC3E}">
        <p14:creationId xmlns:p14="http://schemas.microsoft.com/office/powerpoint/2010/main" val="654201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US" dirty="0"/>
          </a:p>
        </p:txBody>
      </p:sp>
      <p:sp>
        <p:nvSpPr>
          <p:cNvPr id="3" name="Title 2"/>
          <p:cNvSpPr>
            <a:spLocks noGrp="1"/>
          </p:cNvSpPr>
          <p:nvPr>
            <p:ph type="ctrTitle"/>
          </p:nvPr>
        </p:nvSpPr>
        <p:spPr/>
        <p:txBody>
          <a:bodyPr/>
          <a:lstStyle/>
          <a:p>
            <a:r>
              <a:rPr lang="en-US" dirty="0" smtClean="0"/>
              <a:t>Some Reasonable Objections to a </a:t>
            </a:r>
            <a:br>
              <a:rPr lang="en-US" dirty="0" smtClean="0"/>
            </a:br>
            <a:r>
              <a:rPr lang="en-US" dirty="0" smtClean="0"/>
              <a:t>Pre-Tribulational View of the Rapture and some answers</a:t>
            </a:r>
            <a:endParaRPr lang="en-US" dirty="0"/>
          </a:p>
        </p:txBody>
      </p:sp>
    </p:spTree>
    <p:extLst>
      <p:ext uri="{BB962C8B-B14F-4D97-AF65-F5344CB8AC3E}">
        <p14:creationId xmlns:p14="http://schemas.microsoft.com/office/powerpoint/2010/main" val="26288962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Reasonable Objections</a:t>
            </a:r>
            <a:endParaRPr lang="en-US" dirty="0"/>
          </a:p>
        </p:txBody>
      </p:sp>
      <p:sp>
        <p:nvSpPr>
          <p:cNvPr id="3" name="Content Placeholder 2"/>
          <p:cNvSpPr>
            <a:spLocks noGrp="1"/>
          </p:cNvSpPr>
          <p:nvPr>
            <p:ph sz="quarter" idx="13"/>
          </p:nvPr>
        </p:nvSpPr>
        <p:spPr/>
        <p:txBody>
          <a:bodyPr>
            <a:normAutofit/>
          </a:bodyPr>
          <a:lstStyle/>
          <a:p>
            <a:pPr marL="0" indent="0">
              <a:buNone/>
            </a:pPr>
            <a:r>
              <a:rPr lang="en-US" sz="2800" dirty="0" smtClean="0"/>
              <a:t>Here are a few:</a:t>
            </a:r>
          </a:p>
          <a:p>
            <a:pPr marL="514350" indent="-514350">
              <a:buFont typeface="+mj-lt"/>
              <a:buAutoNum type="arabicParenR"/>
            </a:pPr>
            <a:r>
              <a:rPr lang="en-US" sz="2800" dirty="0" smtClean="0"/>
              <a:t>A Pre-Tribulation Rapture is unrealistic or escapist.</a:t>
            </a:r>
          </a:p>
          <a:p>
            <a:pPr marL="514350" indent="-514350">
              <a:buFont typeface="+mj-lt"/>
              <a:buAutoNum type="arabicParenR"/>
            </a:pPr>
            <a:r>
              <a:rPr lang="en-US" sz="2800" dirty="0" smtClean="0"/>
              <a:t>The Bible doesn’t really present two future comings, but simply points to the Second Coming of Christ.</a:t>
            </a:r>
          </a:p>
          <a:p>
            <a:pPr marL="514350" indent="-514350">
              <a:buFont typeface="+mj-lt"/>
              <a:buAutoNum type="arabicParenR"/>
            </a:pPr>
            <a:r>
              <a:rPr lang="en-US" sz="2800" dirty="0" smtClean="0"/>
              <a:t>A Pre-Tribulation Rapture is a new view, first appearing in the 1800s and was completely unknown to the early church.</a:t>
            </a:r>
          </a:p>
        </p:txBody>
      </p:sp>
    </p:spTree>
    <p:extLst>
      <p:ext uri="{BB962C8B-B14F-4D97-AF65-F5344CB8AC3E}">
        <p14:creationId xmlns:p14="http://schemas.microsoft.com/office/powerpoint/2010/main" val="2589654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Pre-Tribulation Rapture is </a:t>
            </a:r>
            <a:r>
              <a:rPr lang="en-US" dirty="0" smtClean="0"/>
              <a:t>unrealistic </a:t>
            </a:r>
            <a:r>
              <a:rPr lang="en-US" dirty="0"/>
              <a:t>or </a:t>
            </a:r>
            <a:r>
              <a:rPr lang="en-US" dirty="0" smtClean="0"/>
              <a:t>escapist.</a:t>
            </a:r>
            <a:endParaRPr lang="en-US" dirty="0"/>
          </a:p>
        </p:txBody>
      </p:sp>
      <p:sp>
        <p:nvSpPr>
          <p:cNvPr id="3" name="Content Placeholder 2"/>
          <p:cNvSpPr>
            <a:spLocks noGrp="1"/>
          </p:cNvSpPr>
          <p:nvPr>
            <p:ph sz="quarter" idx="13"/>
          </p:nvPr>
        </p:nvSpPr>
        <p:spPr/>
        <p:txBody>
          <a:bodyPr>
            <a:normAutofit/>
          </a:bodyPr>
          <a:lstStyle/>
          <a:p>
            <a:pPr marL="0" indent="0">
              <a:buNone/>
            </a:pPr>
            <a:r>
              <a:rPr lang="en-US" sz="2800" dirty="0" smtClean="0"/>
              <a:t>First of all, it should be pointed out that yes, it can be unrealistic or escapist in at least two ways:</a:t>
            </a:r>
          </a:p>
          <a:p>
            <a:pPr marL="514350" indent="-514350">
              <a:buFont typeface="+mj-lt"/>
              <a:buAutoNum type="arabicParenR"/>
            </a:pPr>
            <a:r>
              <a:rPr lang="en-US" sz="2800" dirty="0" smtClean="0"/>
              <a:t>Those who believe it may not be mentally or spiritually prepared to endure trials, troubles or persecution.</a:t>
            </a:r>
          </a:p>
          <a:p>
            <a:pPr marL="514350" indent="-514350">
              <a:buFont typeface="+mj-lt"/>
              <a:buAutoNum type="arabicParenR"/>
            </a:pPr>
            <a:r>
              <a:rPr lang="en-US" sz="2800" dirty="0" smtClean="0"/>
              <a:t>Those who believe it may not be diligent enough in doing good right now since they are waiting around for Jesus to come and end it all for them.</a:t>
            </a:r>
          </a:p>
        </p:txBody>
      </p:sp>
    </p:spTree>
    <p:extLst>
      <p:ext uri="{BB962C8B-B14F-4D97-AF65-F5344CB8AC3E}">
        <p14:creationId xmlns:p14="http://schemas.microsoft.com/office/powerpoint/2010/main" val="2552823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Pre-Tribulation Rapture is </a:t>
            </a:r>
            <a:r>
              <a:rPr lang="en-US" dirty="0" smtClean="0"/>
              <a:t>unrealistic </a:t>
            </a:r>
            <a:r>
              <a:rPr lang="en-US" dirty="0"/>
              <a:t>or </a:t>
            </a:r>
            <a:r>
              <a:rPr lang="en-US" dirty="0" smtClean="0"/>
              <a:t>escapist.</a:t>
            </a:r>
            <a:endParaRPr lang="en-US" dirty="0"/>
          </a:p>
        </p:txBody>
      </p:sp>
      <p:sp>
        <p:nvSpPr>
          <p:cNvPr id="3" name="Content Placeholder 2"/>
          <p:cNvSpPr>
            <a:spLocks noGrp="1"/>
          </p:cNvSpPr>
          <p:nvPr>
            <p:ph sz="quarter" idx="13"/>
          </p:nvPr>
        </p:nvSpPr>
        <p:spPr/>
        <p:txBody>
          <a:bodyPr>
            <a:normAutofit/>
          </a:bodyPr>
          <a:lstStyle/>
          <a:p>
            <a:pPr marL="0" indent="0">
              <a:buNone/>
            </a:pPr>
            <a:r>
              <a:rPr lang="en-US" sz="2800" dirty="0"/>
              <a:t>Answer </a:t>
            </a:r>
            <a:r>
              <a:rPr lang="en-US" sz="2800" dirty="0" smtClean="0"/>
              <a:t>to those not prepared </a:t>
            </a:r>
            <a:r>
              <a:rPr lang="en-US" sz="2800" dirty="0"/>
              <a:t>to endure trials, troubles or persecution :</a:t>
            </a:r>
            <a:endParaRPr lang="en-US" sz="2800" dirty="0" smtClean="0"/>
          </a:p>
          <a:p>
            <a:r>
              <a:rPr lang="en-US" sz="2800" dirty="0" smtClean="0"/>
              <a:t>Be prepared.  We believe in a Pre-Tribulation Rapture because it makes sense scripturally, not because it makes life easy for us.  What’s more, Scripture nowhere guarantees Christians an easy life.</a:t>
            </a:r>
          </a:p>
          <a:p>
            <a:r>
              <a:rPr lang="en-US" sz="2800" b="1" dirty="0" smtClean="0">
                <a:solidFill>
                  <a:srgbClr val="FFC000"/>
                </a:solidFill>
              </a:rPr>
              <a:t>See John 16:33	</a:t>
            </a:r>
            <a:endParaRPr lang="en-US" sz="2800" dirty="0" smtClean="0">
              <a:solidFill>
                <a:srgbClr val="FFC000"/>
              </a:solidFill>
            </a:endParaRPr>
          </a:p>
        </p:txBody>
      </p:sp>
    </p:spTree>
    <p:extLst>
      <p:ext uri="{BB962C8B-B14F-4D97-AF65-F5344CB8AC3E}">
        <p14:creationId xmlns:p14="http://schemas.microsoft.com/office/powerpoint/2010/main" val="2655023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Pre-Tribulation Rapture is </a:t>
            </a:r>
            <a:r>
              <a:rPr lang="en-US" dirty="0" smtClean="0"/>
              <a:t>unrealistic </a:t>
            </a:r>
            <a:r>
              <a:rPr lang="en-US" dirty="0"/>
              <a:t>or </a:t>
            </a:r>
            <a:r>
              <a:rPr lang="en-US" dirty="0" smtClean="0"/>
              <a:t>escapist.</a:t>
            </a:r>
            <a:endParaRPr lang="en-US" dirty="0"/>
          </a:p>
        </p:txBody>
      </p:sp>
      <p:sp>
        <p:nvSpPr>
          <p:cNvPr id="3" name="Content Placeholder 2"/>
          <p:cNvSpPr>
            <a:spLocks noGrp="1"/>
          </p:cNvSpPr>
          <p:nvPr>
            <p:ph sz="quarter" idx="13"/>
          </p:nvPr>
        </p:nvSpPr>
        <p:spPr/>
        <p:txBody>
          <a:bodyPr>
            <a:normAutofit/>
          </a:bodyPr>
          <a:lstStyle/>
          <a:p>
            <a:pPr marL="0" indent="0">
              <a:buNone/>
            </a:pPr>
            <a:r>
              <a:rPr lang="en-US" sz="2800" dirty="0" smtClean="0"/>
              <a:t>Answer to any who might be waiting around for Jesus and lacking in diligence to do good right now:</a:t>
            </a:r>
          </a:p>
          <a:p>
            <a:r>
              <a:rPr lang="en-US" sz="2800" dirty="0" smtClean="0"/>
              <a:t>This very problem evidently existed in Thessalonica. </a:t>
            </a:r>
          </a:p>
          <a:p>
            <a:r>
              <a:rPr lang="en-US" sz="2800" dirty="0" smtClean="0"/>
              <a:t>The fact that Paul had to deal with this problem is consistent with their believing that Christ could come for them at any </a:t>
            </a:r>
            <a:r>
              <a:rPr lang="en-US" sz="2800" dirty="0" smtClean="0"/>
              <a:t>moment</a:t>
            </a:r>
            <a:r>
              <a:rPr lang="en-US" sz="2800" dirty="0"/>
              <a:t> </a:t>
            </a:r>
            <a:r>
              <a:rPr lang="en-US" sz="2800" dirty="0" smtClean="0"/>
              <a:t>(a Pre-Tribulation Rapture).</a:t>
            </a:r>
            <a:endParaRPr lang="en-US" sz="2800" dirty="0" smtClean="0"/>
          </a:p>
          <a:p>
            <a:r>
              <a:rPr lang="en-US" sz="2800" b="1" dirty="0" smtClean="0">
                <a:solidFill>
                  <a:srgbClr val="FFC000"/>
                </a:solidFill>
              </a:rPr>
              <a:t>See </a:t>
            </a:r>
            <a:r>
              <a:rPr lang="en-US" sz="2800" b="1" dirty="0">
                <a:solidFill>
                  <a:srgbClr val="FFC000"/>
                </a:solidFill>
              </a:rPr>
              <a:t>2 </a:t>
            </a:r>
            <a:r>
              <a:rPr lang="en-US" sz="2800" b="1" dirty="0" smtClean="0">
                <a:solidFill>
                  <a:srgbClr val="FFC000"/>
                </a:solidFill>
              </a:rPr>
              <a:t>Thessalonians </a:t>
            </a:r>
            <a:r>
              <a:rPr lang="en-US" sz="2800" b="1" dirty="0">
                <a:solidFill>
                  <a:srgbClr val="FFC000"/>
                </a:solidFill>
              </a:rPr>
              <a:t>3:6-13</a:t>
            </a:r>
            <a:r>
              <a:rPr lang="en-US" sz="2800" b="1" dirty="0" smtClean="0">
                <a:solidFill>
                  <a:srgbClr val="FFC000"/>
                </a:solidFill>
              </a:rPr>
              <a:t>.</a:t>
            </a:r>
            <a:endParaRPr lang="en-US" sz="2800" b="1" dirty="0">
              <a:solidFill>
                <a:srgbClr val="FFC000"/>
              </a:solidFill>
            </a:endParaRPr>
          </a:p>
        </p:txBody>
      </p:sp>
    </p:spTree>
    <p:extLst>
      <p:ext uri="{BB962C8B-B14F-4D97-AF65-F5344CB8AC3E}">
        <p14:creationId xmlns:p14="http://schemas.microsoft.com/office/powerpoint/2010/main" val="2718164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Bible presents not two, but one future coming of Christ.</a:t>
            </a:r>
            <a:endParaRPr lang="en-US" dirty="0"/>
          </a:p>
        </p:txBody>
      </p:sp>
      <p:sp>
        <p:nvSpPr>
          <p:cNvPr id="3" name="Content Placeholder 2"/>
          <p:cNvSpPr>
            <a:spLocks noGrp="1"/>
          </p:cNvSpPr>
          <p:nvPr>
            <p:ph sz="quarter" idx="13"/>
          </p:nvPr>
        </p:nvSpPr>
        <p:spPr/>
        <p:txBody>
          <a:bodyPr>
            <a:normAutofit/>
          </a:bodyPr>
          <a:lstStyle/>
          <a:p>
            <a:pPr marL="0" indent="0">
              <a:buNone/>
            </a:pPr>
            <a:r>
              <a:rPr lang="en-US" sz="2800" dirty="0" smtClean="0"/>
              <a:t>Answer:</a:t>
            </a:r>
          </a:p>
          <a:p>
            <a:r>
              <a:rPr lang="en-US" sz="2800" dirty="0" smtClean="0"/>
              <a:t>This could also be said of the OT.  For example, see </a:t>
            </a:r>
            <a:r>
              <a:rPr lang="en-US" sz="2800" dirty="0" smtClean="0">
                <a:solidFill>
                  <a:srgbClr val="FFC000"/>
                </a:solidFill>
              </a:rPr>
              <a:t>Isaiah 61:1-2 </a:t>
            </a:r>
            <a:r>
              <a:rPr lang="en-US" sz="2800" dirty="0" smtClean="0"/>
              <a:t>and compare it with Jesus’ reading of this passage in the synagogue of Nazareth.  He actually stops in the middle of v.2.  </a:t>
            </a:r>
            <a:r>
              <a:rPr lang="en-US" sz="2800" dirty="0" smtClean="0">
                <a:solidFill>
                  <a:srgbClr val="FFC000"/>
                </a:solidFill>
              </a:rPr>
              <a:t>See Luke 4:18-19</a:t>
            </a:r>
          </a:p>
          <a:p>
            <a:r>
              <a:rPr lang="en-US" sz="2800" dirty="0" smtClean="0"/>
              <a:t>In our previous study we showed how it is easier to make sense of all the Scriptural data pertaining to Christ’s return if we separate it into two events.</a:t>
            </a:r>
          </a:p>
        </p:txBody>
      </p:sp>
    </p:spTree>
    <p:extLst>
      <p:ext uri="{BB962C8B-B14F-4D97-AF65-F5344CB8AC3E}">
        <p14:creationId xmlns:p14="http://schemas.microsoft.com/office/powerpoint/2010/main" val="2731293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rapture is a New idea not seen before the 1800s.</a:t>
            </a:r>
            <a:endParaRPr lang="en-US" dirty="0"/>
          </a:p>
        </p:txBody>
      </p:sp>
      <p:sp>
        <p:nvSpPr>
          <p:cNvPr id="3" name="Content Placeholder 2"/>
          <p:cNvSpPr>
            <a:spLocks noGrp="1"/>
          </p:cNvSpPr>
          <p:nvPr>
            <p:ph sz="quarter" idx="13"/>
          </p:nvPr>
        </p:nvSpPr>
        <p:spPr/>
        <p:txBody>
          <a:bodyPr>
            <a:noAutofit/>
          </a:bodyPr>
          <a:lstStyle/>
          <a:p>
            <a:pPr marL="0" indent="0">
              <a:buNone/>
            </a:pPr>
            <a:r>
              <a:rPr lang="en-US" sz="2800" dirty="0"/>
              <a:t>T</a:t>
            </a:r>
            <a:r>
              <a:rPr lang="en-US" sz="2800" dirty="0" smtClean="0"/>
              <a:t>here is a </a:t>
            </a:r>
            <a:r>
              <a:rPr lang="en-US" sz="2800" dirty="0" smtClean="0"/>
              <a:t>good reason people believe this:</a:t>
            </a:r>
            <a:endParaRPr lang="en-US" sz="2800" dirty="0" smtClean="0"/>
          </a:p>
          <a:p>
            <a:r>
              <a:rPr lang="en-US" sz="2800" dirty="0" smtClean="0"/>
              <a:t>The Pre-Tribulational view was greatly popularized by the Englishman John Nelson Darby (1800-1882), one of the founders of the Plymouth Brethren.  It has increased in both scholarly </a:t>
            </a:r>
            <a:r>
              <a:rPr lang="en-US" sz="2800" dirty="0"/>
              <a:t>support and </a:t>
            </a:r>
            <a:r>
              <a:rPr lang="en-US" sz="2800" dirty="0" smtClean="0"/>
              <a:t>popularity since Darby’s time.</a:t>
            </a:r>
          </a:p>
          <a:p>
            <a:r>
              <a:rPr lang="en-US" sz="2800" dirty="0" smtClean="0"/>
              <a:t>But the allegation that Darby invented the view is not exactly true.  It has appeared in various forms since ancient times</a:t>
            </a:r>
            <a:r>
              <a:rPr lang="en-US" sz="2800" dirty="0"/>
              <a:t>.</a:t>
            </a:r>
            <a:endParaRPr lang="en-US" sz="2800" dirty="0" smtClean="0"/>
          </a:p>
        </p:txBody>
      </p:sp>
    </p:spTree>
    <p:extLst>
      <p:ext uri="{BB962C8B-B14F-4D97-AF65-F5344CB8AC3E}">
        <p14:creationId xmlns:p14="http://schemas.microsoft.com/office/powerpoint/2010/main" val="1795401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rapture is a New idea not seen before the 1800s.</a:t>
            </a:r>
          </a:p>
        </p:txBody>
      </p:sp>
      <p:sp>
        <p:nvSpPr>
          <p:cNvPr id="3" name="Content Placeholder 2"/>
          <p:cNvSpPr>
            <a:spLocks noGrp="1"/>
          </p:cNvSpPr>
          <p:nvPr>
            <p:ph sz="quarter" idx="13"/>
          </p:nvPr>
        </p:nvSpPr>
        <p:spPr/>
        <p:txBody>
          <a:bodyPr>
            <a:normAutofit/>
          </a:bodyPr>
          <a:lstStyle/>
          <a:p>
            <a:pPr marL="342900" lvl="2" indent="-342900"/>
            <a:r>
              <a:rPr lang="en-US" sz="2800" dirty="0" smtClean="0"/>
              <a:t>From </a:t>
            </a:r>
            <a:r>
              <a:rPr lang="en-US" sz="2800" i="1" dirty="0" smtClean="0"/>
              <a:t>The Pastor of </a:t>
            </a:r>
            <a:r>
              <a:rPr lang="en-US" sz="2800" i="1" dirty="0" err="1" smtClean="0"/>
              <a:t>Hermas</a:t>
            </a:r>
            <a:r>
              <a:rPr lang="en-US" sz="2800" i="1" dirty="0" smtClean="0"/>
              <a:t> </a:t>
            </a:r>
            <a:r>
              <a:rPr lang="en-US" sz="2800" dirty="0" smtClean="0"/>
              <a:t>in about 160 A.D.:</a:t>
            </a:r>
          </a:p>
          <a:p>
            <a:pPr marL="342900" lvl="2" indent="-342900"/>
            <a:r>
              <a:rPr lang="en-US" sz="2800" dirty="0" smtClean="0">
                <a:solidFill>
                  <a:srgbClr val="FFC000"/>
                </a:solidFill>
              </a:rPr>
              <a:t>“You </a:t>
            </a:r>
            <a:r>
              <a:rPr lang="en-US" sz="2800" dirty="0">
                <a:solidFill>
                  <a:srgbClr val="FFC000"/>
                </a:solidFill>
              </a:rPr>
              <a:t>have escaped from great tribulation on account of your faith, and because you did not doubt in the presence of such a beast. Go, therefore, and tell the elect of the </a:t>
            </a:r>
            <a:r>
              <a:rPr lang="en-US" sz="2800" dirty="0" smtClean="0">
                <a:solidFill>
                  <a:srgbClr val="FFC000"/>
                </a:solidFill>
              </a:rPr>
              <a:t>Lord His </a:t>
            </a:r>
            <a:r>
              <a:rPr lang="en-US" sz="2800" dirty="0">
                <a:solidFill>
                  <a:srgbClr val="FFC000"/>
                </a:solidFill>
              </a:rPr>
              <a:t>mighty deeds, and say to them that this beast is a type of the great tribulation that is coming. If then ye prepare yourselves, and repent with all your heart, and turn to the Lord, it will be possible for you to escape </a:t>
            </a:r>
            <a:r>
              <a:rPr lang="en-US" sz="2800" dirty="0" smtClean="0">
                <a:solidFill>
                  <a:srgbClr val="FFC000"/>
                </a:solidFill>
              </a:rPr>
              <a:t>it …”</a:t>
            </a:r>
          </a:p>
        </p:txBody>
      </p:sp>
    </p:spTree>
    <p:extLst>
      <p:ext uri="{BB962C8B-B14F-4D97-AF65-F5344CB8AC3E}">
        <p14:creationId xmlns:p14="http://schemas.microsoft.com/office/powerpoint/2010/main" val="374344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rapture is a New idea not seen before the 1800s.</a:t>
            </a:r>
          </a:p>
        </p:txBody>
      </p:sp>
      <p:sp>
        <p:nvSpPr>
          <p:cNvPr id="3" name="Content Placeholder 2"/>
          <p:cNvSpPr>
            <a:spLocks noGrp="1"/>
          </p:cNvSpPr>
          <p:nvPr>
            <p:ph sz="quarter" idx="13"/>
          </p:nvPr>
        </p:nvSpPr>
        <p:spPr/>
        <p:txBody>
          <a:bodyPr>
            <a:normAutofit lnSpcReduction="10000"/>
          </a:bodyPr>
          <a:lstStyle/>
          <a:p>
            <a:pPr marL="342900" lvl="2" indent="-342900"/>
            <a:r>
              <a:rPr lang="en-US" sz="2800" dirty="0" smtClean="0"/>
              <a:t>From </a:t>
            </a:r>
            <a:r>
              <a:rPr lang="en-US" sz="2800" i="1" dirty="0" smtClean="0"/>
              <a:t>Sermon </a:t>
            </a:r>
            <a:r>
              <a:rPr lang="en-US" sz="2800" i="1" dirty="0"/>
              <a:t>on The Last Times, The Antichrist, and The End of </a:t>
            </a:r>
            <a:r>
              <a:rPr lang="en-US" sz="2800" i="1" dirty="0" smtClean="0"/>
              <a:t>the World </a:t>
            </a:r>
            <a:r>
              <a:rPr lang="en-US" sz="2800" dirty="0" smtClean="0"/>
              <a:t>(4</a:t>
            </a:r>
            <a:r>
              <a:rPr lang="en-US" sz="2800" baseline="30000" dirty="0" smtClean="0"/>
              <a:t>th</a:t>
            </a:r>
            <a:r>
              <a:rPr lang="en-US" sz="2800" dirty="0" smtClean="0"/>
              <a:t> to 6</a:t>
            </a:r>
            <a:r>
              <a:rPr lang="en-US" sz="2800" baseline="30000" dirty="0" smtClean="0"/>
              <a:t>th</a:t>
            </a:r>
            <a:r>
              <a:rPr lang="en-US" sz="2800" dirty="0" smtClean="0"/>
              <a:t> Centuries):</a:t>
            </a:r>
            <a:endParaRPr lang="en-US" sz="2800" i="1" dirty="0"/>
          </a:p>
          <a:p>
            <a:pPr marL="342900" lvl="2" indent="-342900"/>
            <a:r>
              <a:rPr lang="en-US" sz="2800" dirty="0" smtClean="0">
                <a:solidFill>
                  <a:srgbClr val="FFC000"/>
                </a:solidFill>
              </a:rPr>
              <a:t>“Why </a:t>
            </a:r>
            <a:r>
              <a:rPr lang="en-US" sz="2800" dirty="0">
                <a:solidFill>
                  <a:srgbClr val="FFC000"/>
                </a:solidFill>
              </a:rPr>
              <a:t>therefore do we not reject every care of earthly actions and </a:t>
            </a:r>
            <a:r>
              <a:rPr lang="en-US" sz="2800" dirty="0" smtClean="0">
                <a:solidFill>
                  <a:srgbClr val="FFC000"/>
                </a:solidFill>
              </a:rPr>
              <a:t>prepare ourselves </a:t>
            </a:r>
            <a:r>
              <a:rPr lang="en-US" sz="2800" dirty="0">
                <a:solidFill>
                  <a:srgbClr val="FFC000"/>
                </a:solidFill>
              </a:rPr>
              <a:t>for the meeting of the Lord Christ, so that he may draw us </a:t>
            </a:r>
            <a:r>
              <a:rPr lang="en-US" sz="2800" dirty="0" smtClean="0">
                <a:solidFill>
                  <a:srgbClr val="FFC000"/>
                </a:solidFill>
              </a:rPr>
              <a:t>from the </a:t>
            </a:r>
            <a:r>
              <a:rPr lang="en-US" sz="2800" dirty="0">
                <a:solidFill>
                  <a:srgbClr val="FFC000"/>
                </a:solidFill>
              </a:rPr>
              <a:t>confusion, which overwhelms all the world? . . . For all the saints </a:t>
            </a:r>
            <a:r>
              <a:rPr lang="en-US" sz="2800" dirty="0" smtClean="0">
                <a:solidFill>
                  <a:srgbClr val="FFC000"/>
                </a:solidFill>
              </a:rPr>
              <a:t>and elect </a:t>
            </a:r>
            <a:r>
              <a:rPr lang="en-US" sz="2800" dirty="0">
                <a:solidFill>
                  <a:srgbClr val="FFC000"/>
                </a:solidFill>
              </a:rPr>
              <a:t>of God are gathered, prior to the tribulation that is to come, and </a:t>
            </a:r>
            <a:r>
              <a:rPr lang="en-US" sz="2800" dirty="0" smtClean="0">
                <a:solidFill>
                  <a:srgbClr val="FFC000"/>
                </a:solidFill>
              </a:rPr>
              <a:t>are taken </a:t>
            </a:r>
            <a:r>
              <a:rPr lang="en-US" sz="2800" dirty="0">
                <a:solidFill>
                  <a:srgbClr val="FFC000"/>
                </a:solidFill>
              </a:rPr>
              <a:t>to the Lord lest they see the confusion that is to overwhelm the </a:t>
            </a:r>
            <a:r>
              <a:rPr lang="en-US" sz="2800" dirty="0" smtClean="0">
                <a:solidFill>
                  <a:srgbClr val="FFC000"/>
                </a:solidFill>
              </a:rPr>
              <a:t>world because </a:t>
            </a:r>
            <a:r>
              <a:rPr lang="en-US" sz="2800" dirty="0">
                <a:solidFill>
                  <a:srgbClr val="FFC000"/>
                </a:solidFill>
              </a:rPr>
              <a:t>of our sins</a:t>
            </a:r>
            <a:r>
              <a:rPr lang="en-US" sz="2800" dirty="0" smtClean="0">
                <a:solidFill>
                  <a:srgbClr val="FFC000"/>
                </a:solidFill>
              </a:rPr>
              <a:t>.”</a:t>
            </a:r>
          </a:p>
        </p:txBody>
      </p:sp>
    </p:spTree>
    <p:extLst>
      <p:ext uri="{BB962C8B-B14F-4D97-AF65-F5344CB8AC3E}">
        <p14:creationId xmlns:p14="http://schemas.microsoft.com/office/powerpoint/2010/main" val="1201843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rapture is a New idea not seen before the 1800s.</a:t>
            </a:r>
          </a:p>
        </p:txBody>
      </p:sp>
      <p:sp>
        <p:nvSpPr>
          <p:cNvPr id="3" name="Content Placeholder 2"/>
          <p:cNvSpPr>
            <a:spLocks noGrp="1"/>
          </p:cNvSpPr>
          <p:nvPr>
            <p:ph sz="quarter" idx="13"/>
          </p:nvPr>
        </p:nvSpPr>
        <p:spPr/>
        <p:txBody>
          <a:bodyPr>
            <a:normAutofit/>
          </a:bodyPr>
          <a:lstStyle/>
          <a:p>
            <a:r>
              <a:rPr lang="en-US" sz="2800" dirty="0"/>
              <a:t>Frank </a:t>
            </a:r>
            <a:r>
              <a:rPr lang="en-US" sz="2800" dirty="0" err="1"/>
              <a:t>Marotta</a:t>
            </a:r>
            <a:r>
              <a:rPr lang="en-US" sz="2800" dirty="0"/>
              <a:t>, a brethren researcher, believes that Thomas Collier in 1674 </a:t>
            </a:r>
            <a:r>
              <a:rPr lang="en-US" sz="2800" dirty="0" smtClean="0"/>
              <a:t>makes reference </a:t>
            </a:r>
            <a:r>
              <a:rPr lang="en-US" sz="2800" dirty="0"/>
              <a:t>to a </a:t>
            </a:r>
            <a:r>
              <a:rPr lang="en-US" sz="2800" dirty="0" smtClean="0"/>
              <a:t>Pre-Tribulational </a:t>
            </a:r>
            <a:r>
              <a:rPr lang="en-US" sz="2800" dirty="0"/>
              <a:t>rapture, but rejects the </a:t>
            </a:r>
            <a:r>
              <a:rPr lang="en-US" sz="2800" dirty="0" smtClean="0"/>
              <a:t>view, thus </a:t>
            </a:r>
            <a:r>
              <a:rPr lang="en-US" sz="2800" dirty="0"/>
              <a:t>showing </a:t>
            </a:r>
            <a:r>
              <a:rPr lang="en-US" sz="2800" dirty="0" smtClean="0"/>
              <a:t>his awareness </a:t>
            </a:r>
            <a:r>
              <a:rPr lang="en-US" sz="2800" dirty="0"/>
              <a:t>that such a view was being taught in the late seventeenth century. </a:t>
            </a:r>
            <a:endParaRPr lang="en-US" sz="2800" dirty="0" smtClean="0"/>
          </a:p>
          <a:p>
            <a:r>
              <a:rPr lang="en-US" sz="2800" dirty="0" smtClean="0"/>
              <a:t>There is the </a:t>
            </a:r>
            <a:r>
              <a:rPr lang="en-US" sz="2800" dirty="0"/>
              <a:t>interesting case of John </a:t>
            </a:r>
            <a:r>
              <a:rPr lang="en-US" sz="2800" dirty="0" err="1"/>
              <a:t>Asgill</a:t>
            </a:r>
            <a:r>
              <a:rPr lang="en-US" sz="2800" dirty="0"/>
              <a:t>, who wrote a book in 1700 about the possibility </a:t>
            </a:r>
            <a:r>
              <a:rPr lang="en-US" sz="2800" dirty="0" smtClean="0"/>
              <a:t>of translation </a:t>
            </a:r>
            <a:r>
              <a:rPr lang="en-US" sz="2800" dirty="0"/>
              <a:t>(i.e. </a:t>
            </a:r>
            <a:r>
              <a:rPr lang="en-US" sz="2800" dirty="0" smtClean="0"/>
              <a:t>Rapture</a:t>
            </a:r>
            <a:r>
              <a:rPr lang="en-US" sz="2800" dirty="0"/>
              <a:t>) without seeing </a:t>
            </a:r>
            <a:r>
              <a:rPr lang="en-US" sz="2800" dirty="0" smtClean="0"/>
              <a:t>death.</a:t>
            </a:r>
          </a:p>
        </p:txBody>
      </p:sp>
    </p:spTree>
    <p:extLst>
      <p:ext uri="{BB962C8B-B14F-4D97-AF65-F5344CB8AC3E}">
        <p14:creationId xmlns:p14="http://schemas.microsoft.com/office/powerpoint/2010/main" val="4116383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rapture is a New idea not seen before the 1800s.</a:t>
            </a:r>
          </a:p>
        </p:txBody>
      </p:sp>
      <p:sp>
        <p:nvSpPr>
          <p:cNvPr id="3" name="Content Placeholder 2"/>
          <p:cNvSpPr>
            <a:spLocks noGrp="1"/>
          </p:cNvSpPr>
          <p:nvPr>
            <p:ph sz="quarter" idx="13"/>
          </p:nvPr>
        </p:nvSpPr>
        <p:spPr/>
        <p:txBody>
          <a:bodyPr>
            <a:normAutofit/>
          </a:bodyPr>
          <a:lstStyle/>
          <a:p>
            <a:r>
              <a:rPr lang="en-US" sz="2800" dirty="0" smtClean="0"/>
              <a:t>Morgan </a:t>
            </a:r>
            <a:r>
              <a:rPr lang="en-US" sz="2800" dirty="0"/>
              <a:t>Edwards (founder of </a:t>
            </a:r>
            <a:r>
              <a:rPr lang="en-US" sz="2800" dirty="0" smtClean="0"/>
              <a:t>Brown University in Rhode Island) saw </a:t>
            </a:r>
            <a:r>
              <a:rPr lang="en-US" sz="2800" dirty="0"/>
              <a:t>a distinct rapture three and a half </a:t>
            </a:r>
            <a:r>
              <a:rPr lang="en-US" sz="2800" dirty="0" smtClean="0"/>
              <a:t>years before </a:t>
            </a:r>
            <a:r>
              <a:rPr lang="en-US" sz="2800" dirty="0"/>
              <a:t>the start of the </a:t>
            </a:r>
            <a:r>
              <a:rPr lang="en-US" sz="2800" dirty="0" smtClean="0"/>
              <a:t>millennium.  </a:t>
            </a:r>
          </a:p>
          <a:p>
            <a:r>
              <a:rPr lang="en-US" sz="2800" dirty="0" smtClean="0"/>
              <a:t>He wrote about his Pre-Tribulational beliefs </a:t>
            </a:r>
            <a:r>
              <a:rPr lang="en-US" sz="2800" dirty="0"/>
              <a:t>in 1744 and later published them in </a:t>
            </a:r>
            <a:r>
              <a:rPr lang="en-US" sz="2800" dirty="0" smtClean="0"/>
              <a:t>1788.  </a:t>
            </a:r>
          </a:p>
          <a:p>
            <a:r>
              <a:rPr lang="en-US" sz="2800" dirty="0" smtClean="0"/>
              <a:t>He taught the </a:t>
            </a:r>
            <a:r>
              <a:rPr lang="en-US" sz="2800" dirty="0"/>
              <a:t>following</a:t>
            </a:r>
            <a:r>
              <a:rPr lang="en-US" sz="2800" dirty="0" smtClean="0"/>
              <a:t>:</a:t>
            </a:r>
            <a:endParaRPr lang="en-US" sz="2800" dirty="0"/>
          </a:p>
        </p:txBody>
      </p:sp>
    </p:spTree>
    <p:extLst>
      <p:ext uri="{BB962C8B-B14F-4D97-AF65-F5344CB8AC3E}">
        <p14:creationId xmlns:p14="http://schemas.microsoft.com/office/powerpoint/2010/main" val="232473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rapture is a New idea not seen before the 1800s.</a:t>
            </a:r>
          </a:p>
        </p:txBody>
      </p:sp>
      <p:sp>
        <p:nvSpPr>
          <p:cNvPr id="3" name="Content Placeholder 2"/>
          <p:cNvSpPr>
            <a:spLocks noGrp="1"/>
          </p:cNvSpPr>
          <p:nvPr>
            <p:ph sz="quarter" idx="13"/>
          </p:nvPr>
        </p:nvSpPr>
        <p:spPr/>
        <p:txBody>
          <a:bodyPr>
            <a:noAutofit/>
          </a:bodyPr>
          <a:lstStyle/>
          <a:p>
            <a:r>
              <a:rPr lang="en-US" sz="2800" i="1" dirty="0" smtClean="0">
                <a:solidFill>
                  <a:srgbClr val="FFC000"/>
                </a:solidFill>
              </a:rPr>
              <a:t>The </a:t>
            </a:r>
            <a:r>
              <a:rPr lang="en-US" sz="2800" i="1" dirty="0">
                <a:solidFill>
                  <a:srgbClr val="FFC000"/>
                </a:solidFill>
              </a:rPr>
              <a:t>distance between the first and second resurrection will be somewhat </a:t>
            </a:r>
            <a:r>
              <a:rPr lang="en-US" sz="2800" i="1" dirty="0" smtClean="0">
                <a:solidFill>
                  <a:srgbClr val="FFC000"/>
                </a:solidFill>
              </a:rPr>
              <a:t>more than </a:t>
            </a:r>
            <a:r>
              <a:rPr lang="en-US" sz="2800" i="1" dirty="0">
                <a:solidFill>
                  <a:srgbClr val="FFC000"/>
                </a:solidFill>
              </a:rPr>
              <a:t>a thousand </a:t>
            </a:r>
            <a:r>
              <a:rPr lang="en-US" sz="2800" i="1" dirty="0" smtClean="0">
                <a:solidFill>
                  <a:srgbClr val="FFC000"/>
                </a:solidFill>
              </a:rPr>
              <a:t>years. </a:t>
            </a:r>
            <a:r>
              <a:rPr lang="en-US" sz="2800" dirty="0" smtClean="0">
                <a:solidFill>
                  <a:srgbClr val="FFC000"/>
                </a:solidFill>
              </a:rPr>
              <a:t>I </a:t>
            </a:r>
            <a:r>
              <a:rPr lang="en-US" sz="2800" dirty="0">
                <a:solidFill>
                  <a:srgbClr val="FFC000"/>
                </a:solidFill>
              </a:rPr>
              <a:t>say, </a:t>
            </a:r>
            <a:r>
              <a:rPr lang="en-US" sz="2800" i="1" dirty="0">
                <a:solidFill>
                  <a:srgbClr val="FFC000"/>
                </a:solidFill>
              </a:rPr>
              <a:t>somewhat </a:t>
            </a:r>
            <a:r>
              <a:rPr lang="en-US" sz="2800" i="1" dirty="0" smtClean="0">
                <a:solidFill>
                  <a:srgbClr val="FFC000"/>
                </a:solidFill>
              </a:rPr>
              <a:t>more</a:t>
            </a:r>
            <a:r>
              <a:rPr lang="en-US" sz="2800" i="1" dirty="0">
                <a:solidFill>
                  <a:srgbClr val="FFC000"/>
                </a:solidFill>
              </a:rPr>
              <a:t> </a:t>
            </a:r>
            <a:r>
              <a:rPr lang="en-US" sz="2800" i="1" dirty="0" smtClean="0">
                <a:solidFill>
                  <a:srgbClr val="FFC000"/>
                </a:solidFill>
              </a:rPr>
              <a:t>–</a:t>
            </a:r>
            <a:r>
              <a:rPr lang="en-US" sz="2800" dirty="0" smtClean="0">
                <a:solidFill>
                  <a:srgbClr val="FFC000"/>
                </a:solidFill>
              </a:rPr>
              <a:t>because </a:t>
            </a:r>
            <a:r>
              <a:rPr lang="en-US" sz="2800" dirty="0">
                <a:solidFill>
                  <a:srgbClr val="FFC000"/>
                </a:solidFill>
              </a:rPr>
              <a:t>the dead saints will be raised, and the </a:t>
            </a:r>
            <a:r>
              <a:rPr lang="en-US" sz="2800" dirty="0" smtClean="0">
                <a:solidFill>
                  <a:srgbClr val="FFC000"/>
                </a:solidFill>
              </a:rPr>
              <a:t>living changed </a:t>
            </a:r>
            <a:r>
              <a:rPr lang="en-US" sz="2800" dirty="0">
                <a:solidFill>
                  <a:srgbClr val="FFC000"/>
                </a:solidFill>
              </a:rPr>
              <a:t>at Christ's "appearing in the air" (I </a:t>
            </a:r>
            <a:r>
              <a:rPr lang="en-US" sz="2800" dirty="0" err="1">
                <a:solidFill>
                  <a:srgbClr val="FFC000"/>
                </a:solidFill>
              </a:rPr>
              <a:t>Thes</a:t>
            </a:r>
            <a:r>
              <a:rPr lang="en-US" sz="2800" dirty="0">
                <a:solidFill>
                  <a:srgbClr val="FFC000"/>
                </a:solidFill>
              </a:rPr>
              <a:t>. iv. 17); and </a:t>
            </a:r>
            <a:r>
              <a:rPr lang="en-US" sz="2800" b="1" dirty="0">
                <a:solidFill>
                  <a:srgbClr val="FFC000"/>
                </a:solidFill>
              </a:rPr>
              <a:t>this will </a:t>
            </a:r>
            <a:r>
              <a:rPr lang="en-US" sz="2800" b="1" dirty="0" smtClean="0">
                <a:solidFill>
                  <a:srgbClr val="FFC000"/>
                </a:solidFill>
              </a:rPr>
              <a:t>be about </a:t>
            </a:r>
            <a:r>
              <a:rPr lang="en-US" sz="2800" b="1" dirty="0">
                <a:solidFill>
                  <a:srgbClr val="FFC000"/>
                </a:solidFill>
              </a:rPr>
              <a:t>three years and a half before the </a:t>
            </a:r>
            <a:r>
              <a:rPr lang="en-US" sz="2800" b="1" i="1" dirty="0">
                <a:solidFill>
                  <a:srgbClr val="FFC000"/>
                </a:solidFill>
              </a:rPr>
              <a:t>millennium, </a:t>
            </a:r>
            <a:r>
              <a:rPr lang="en-US" sz="2800" dirty="0">
                <a:solidFill>
                  <a:srgbClr val="FFC000"/>
                </a:solidFill>
              </a:rPr>
              <a:t>as we shall see hereafter</a:t>
            </a:r>
            <a:r>
              <a:rPr lang="en-US" sz="2800" dirty="0" smtClean="0">
                <a:solidFill>
                  <a:srgbClr val="FFC000"/>
                </a:solidFill>
              </a:rPr>
              <a:t>:</a:t>
            </a:r>
          </a:p>
        </p:txBody>
      </p:sp>
    </p:spTree>
    <p:extLst>
      <p:ext uri="{BB962C8B-B14F-4D97-AF65-F5344CB8AC3E}">
        <p14:creationId xmlns:p14="http://schemas.microsoft.com/office/powerpoint/2010/main" val="3771475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rapture is a New idea not seen before the 1800s.</a:t>
            </a:r>
          </a:p>
        </p:txBody>
      </p:sp>
      <p:sp>
        <p:nvSpPr>
          <p:cNvPr id="3" name="Content Placeholder 2"/>
          <p:cNvSpPr>
            <a:spLocks noGrp="1"/>
          </p:cNvSpPr>
          <p:nvPr>
            <p:ph sz="quarter" idx="13"/>
          </p:nvPr>
        </p:nvSpPr>
        <p:spPr/>
        <p:txBody>
          <a:bodyPr>
            <a:noAutofit/>
          </a:bodyPr>
          <a:lstStyle/>
          <a:p>
            <a:r>
              <a:rPr lang="en-US" sz="2800" dirty="0" smtClean="0">
                <a:solidFill>
                  <a:srgbClr val="FFC000"/>
                </a:solidFill>
              </a:rPr>
              <a:t>… but </a:t>
            </a:r>
            <a:r>
              <a:rPr lang="en-US" sz="2800" dirty="0">
                <a:solidFill>
                  <a:srgbClr val="FFC000"/>
                </a:solidFill>
              </a:rPr>
              <a:t>will he and they abide in the air all that time? </a:t>
            </a:r>
            <a:endParaRPr lang="en-US" sz="2800" dirty="0" smtClean="0">
              <a:solidFill>
                <a:srgbClr val="FFC000"/>
              </a:solidFill>
            </a:endParaRPr>
          </a:p>
          <a:p>
            <a:pPr marL="400050" lvl="1" indent="0">
              <a:buNone/>
            </a:pPr>
            <a:r>
              <a:rPr lang="en-US" sz="2800" dirty="0" smtClean="0">
                <a:solidFill>
                  <a:srgbClr val="FFC000"/>
                </a:solidFill>
              </a:rPr>
              <a:t>No</a:t>
            </a:r>
            <a:r>
              <a:rPr lang="en-US" sz="2800" dirty="0">
                <a:solidFill>
                  <a:srgbClr val="FFC000"/>
                </a:solidFill>
              </a:rPr>
              <a:t>: they will ascend to paradise, or to some one of those many "mansions in the father's house“ (John xiv. 2), and </a:t>
            </a:r>
            <a:r>
              <a:rPr lang="en-US" sz="2800" b="1" dirty="0">
                <a:solidFill>
                  <a:srgbClr val="FFC000"/>
                </a:solidFill>
              </a:rPr>
              <a:t>disappear during the foresaid period of time. </a:t>
            </a:r>
            <a:r>
              <a:rPr lang="en-US" sz="2800" dirty="0">
                <a:solidFill>
                  <a:srgbClr val="FFC000"/>
                </a:solidFill>
              </a:rPr>
              <a:t>The design of this retreat and disappearing will be to judge the risen and changed saints; for "now the time is come that judgment must begin," and that will be "at the house of God" (I Pet. iv. 17) . . . </a:t>
            </a:r>
          </a:p>
        </p:txBody>
      </p:sp>
    </p:spTree>
    <p:extLst>
      <p:ext uri="{BB962C8B-B14F-4D97-AF65-F5344CB8AC3E}">
        <p14:creationId xmlns:p14="http://schemas.microsoft.com/office/powerpoint/2010/main" val="962658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rapture is a New idea not seen before the 1800s.</a:t>
            </a:r>
          </a:p>
        </p:txBody>
      </p:sp>
      <p:sp>
        <p:nvSpPr>
          <p:cNvPr id="3" name="Content Placeholder 2"/>
          <p:cNvSpPr>
            <a:spLocks noGrp="1"/>
          </p:cNvSpPr>
          <p:nvPr>
            <p:ph sz="quarter" idx="13"/>
          </p:nvPr>
        </p:nvSpPr>
        <p:spPr/>
        <p:txBody>
          <a:bodyPr>
            <a:noAutofit/>
          </a:bodyPr>
          <a:lstStyle/>
          <a:p>
            <a:r>
              <a:rPr lang="en-US" sz="2600" dirty="0" smtClean="0"/>
              <a:t>The Pre-Tribulation Rapture researcher Thomas Ice has recently written:</a:t>
            </a:r>
          </a:p>
          <a:p>
            <a:r>
              <a:rPr lang="en-US" sz="2600" dirty="0" smtClean="0">
                <a:solidFill>
                  <a:srgbClr val="FFC000"/>
                </a:solidFill>
              </a:rPr>
              <a:t>“I </a:t>
            </a:r>
            <a:r>
              <a:rPr lang="en-US" sz="2600" dirty="0">
                <a:solidFill>
                  <a:srgbClr val="FFC000"/>
                </a:solidFill>
              </a:rPr>
              <a:t>have heard from another scholar who is reading through many Latin </a:t>
            </a:r>
            <a:r>
              <a:rPr lang="en-US" sz="2600" dirty="0" smtClean="0">
                <a:solidFill>
                  <a:srgbClr val="FFC000"/>
                </a:solidFill>
              </a:rPr>
              <a:t>manuscripts of </a:t>
            </a:r>
            <a:r>
              <a:rPr lang="en-US" sz="2600" dirty="0">
                <a:solidFill>
                  <a:srgbClr val="FFC000"/>
                </a:solidFill>
              </a:rPr>
              <a:t>previously unpublished documents that he has found a number of </a:t>
            </a:r>
            <a:r>
              <a:rPr lang="en-US" sz="2600" dirty="0" smtClean="0">
                <a:solidFill>
                  <a:srgbClr val="FFC000"/>
                </a:solidFill>
              </a:rPr>
              <a:t>previously unknown </a:t>
            </a:r>
            <a:r>
              <a:rPr lang="en-US" sz="2600" dirty="0">
                <a:solidFill>
                  <a:srgbClr val="FFC000"/>
                </a:solidFill>
              </a:rPr>
              <a:t>pre-</a:t>
            </a:r>
            <a:r>
              <a:rPr lang="en-US" sz="2600" dirty="0" err="1">
                <a:solidFill>
                  <a:srgbClr val="FFC000"/>
                </a:solidFill>
              </a:rPr>
              <a:t>trib</a:t>
            </a:r>
            <a:r>
              <a:rPr lang="en-US" sz="2600" dirty="0">
                <a:solidFill>
                  <a:srgbClr val="FFC000"/>
                </a:solidFill>
              </a:rPr>
              <a:t> rapture statements from pre-nineteenth century Christendom. He </a:t>
            </a:r>
            <a:r>
              <a:rPr lang="en-US" sz="2600" dirty="0" smtClean="0">
                <a:solidFill>
                  <a:srgbClr val="FFC000"/>
                </a:solidFill>
              </a:rPr>
              <a:t>is planning </a:t>
            </a:r>
            <a:r>
              <a:rPr lang="en-US" sz="2600" dirty="0">
                <a:solidFill>
                  <a:srgbClr val="FFC000"/>
                </a:solidFill>
              </a:rPr>
              <a:t>on publishing his material in a few years. </a:t>
            </a:r>
            <a:r>
              <a:rPr lang="en-US" sz="2600" dirty="0" smtClean="0">
                <a:solidFill>
                  <a:srgbClr val="FFC000"/>
                </a:solidFill>
              </a:rPr>
              <a:t>…</a:t>
            </a:r>
            <a:endParaRPr lang="en-US" sz="2600" dirty="0">
              <a:solidFill>
                <a:srgbClr val="FFC000"/>
              </a:solidFill>
            </a:endParaRPr>
          </a:p>
        </p:txBody>
      </p:sp>
    </p:spTree>
    <p:extLst>
      <p:ext uri="{BB962C8B-B14F-4D97-AF65-F5344CB8AC3E}">
        <p14:creationId xmlns:p14="http://schemas.microsoft.com/office/powerpoint/2010/main" val="3139075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rapture is a New idea not seen before the 1800s.</a:t>
            </a:r>
          </a:p>
        </p:txBody>
      </p:sp>
      <p:sp>
        <p:nvSpPr>
          <p:cNvPr id="3" name="Content Placeholder 2"/>
          <p:cNvSpPr>
            <a:spLocks noGrp="1"/>
          </p:cNvSpPr>
          <p:nvPr>
            <p:ph sz="quarter" idx="13"/>
          </p:nvPr>
        </p:nvSpPr>
        <p:spPr/>
        <p:txBody>
          <a:bodyPr>
            <a:noAutofit/>
          </a:bodyPr>
          <a:lstStyle/>
          <a:p>
            <a:r>
              <a:rPr lang="en-US" sz="2600" dirty="0" smtClean="0"/>
              <a:t>The Pre-Tribulation Rapture researcher Thomas Ice has recently written:</a:t>
            </a:r>
          </a:p>
          <a:p>
            <a:r>
              <a:rPr lang="en-US" sz="2600" dirty="0" smtClean="0"/>
              <a:t>… </a:t>
            </a:r>
            <a:r>
              <a:rPr lang="en-US" sz="2600" dirty="0" smtClean="0">
                <a:solidFill>
                  <a:srgbClr val="FFC000"/>
                </a:solidFill>
              </a:rPr>
              <a:t>What </a:t>
            </a:r>
            <a:r>
              <a:rPr lang="en-US" sz="2600" dirty="0">
                <a:solidFill>
                  <a:srgbClr val="FFC000"/>
                </a:solidFill>
              </a:rPr>
              <a:t>these pre-Darby rapture statements prove, if nothing else, is that indeed others did see the rapture taught in Scripture similar to the way that </a:t>
            </a:r>
            <a:r>
              <a:rPr lang="en-US" sz="2600" dirty="0" err="1">
                <a:solidFill>
                  <a:srgbClr val="FFC000"/>
                </a:solidFill>
              </a:rPr>
              <a:t>pretribulationists</a:t>
            </a:r>
            <a:r>
              <a:rPr lang="en-US" sz="2600" dirty="0">
                <a:solidFill>
                  <a:srgbClr val="FFC000"/>
                </a:solidFill>
              </a:rPr>
              <a:t> in our own day teach. Thus, the argument that no one ever taught </a:t>
            </a:r>
            <a:r>
              <a:rPr lang="en-US" sz="2600" dirty="0" err="1">
                <a:solidFill>
                  <a:srgbClr val="FFC000"/>
                </a:solidFill>
              </a:rPr>
              <a:t>pretribulationism</a:t>
            </a:r>
            <a:r>
              <a:rPr lang="en-US" sz="2600" dirty="0">
                <a:solidFill>
                  <a:srgbClr val="FFC000"/>
                </a:solidFill>
              </a:rPr>
              <a:t> until J. N. Darby in 1830 is just not historically true and it is becoming increasingly clear with each passing year.  Maranatha</a:t>
            </a:r>
            <a:r>
              <a:rPr lang="en-US" sz="2600" dirty="0" smtClean="0">
                <a:solidFill>
                  <a:srgbClr val="FFC000"/>
                </a:solidFill>
              </a:rPr>
              <a:t>!”</a:t>
            </a:r>
            <a:endParaRPr lang="en-US" sz="2600" dirty="0">
              <a:solidFill>
                <a:srgbClr val="FFC000"/>
              </a:solidFill>
            </a:endParaRPr>
          </a:p>
        </p:txBody>
      </p:sp>
    </p:spTree>
    <p:extLst>
      <p:ext uri="{BB962C8B-B14F-4D97-AF65-F5344CB8AC3E}">
        <p14:creationId xmlns:p14="http://schemas.microsoft.com/office/powerpoint/2010/main" val="1849324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conclusion:</a:t>
            </a:r>
            <a:endParaRPr lang="en-US" dirty="0"/>
          </a:p>
        </p:txBody>
      </p:sp>
      <p:sp>
        <p:nvSpPr>
          <p:cNvPr id="3" name="Content Placeholder 2"/>
          <p:cNvSpPr>
            <a:spLocks noGrp="1"/>
          </p:cNvSpPr>
          <p:nvPr>
            <p:ph sz="quarter" idx="13"/>
          </p:nvPr>
        </p:nvSpPr>
        <p:spPr/>
        <p:txBody>
          <a:bodyPr>
            <a:noAutofit/>
          </a:bodyPr>
          <a:lstStyle/>
          <a:p>
            <a:r>
              <a:rPr lang="en-US" sz="2600" i="1" dirty="0" smtClean="0">
                <a:solidFill>
                  <a:srgbClr val="FFC000"/>
                </a:solidFill>
              </a:rPr>
              <a:t>Eschatology, </a:t>
            </a:r>
            <a:r>
              <a:rPr lang="en-US" sz="2600" dirty="0" smtClean="0">
                <a:solidFill>
                  <a:srgbClr val="FFC000"/>
                </a:solidFill>
              </a:rPr>
              <a:t>the study of end times prophecy</a:t>
            </a:r>
            <a:r>
              <a:rPr lang="en-US" sz="2600" dirty="0" smtClean="0"/>
              <a:t>, is both natural and understandable for average people using a face-value approach to the Bible.</a:t>
            </a:r>
            <a:endParaRPr lang="en-US" sz="2600" i="1" dirty="0" smtClean="0"/>
          </a:p>
          <a:p>
            <a:r>
              <a:rPr lang="en-US" sz="2600" dirty="0" smtClean="0">
                <a:solidFill>
                  <a:srgbClr val="FFC000"/>
                </a:solidFill>
              </a:rPr>
              <a:t>The study of </a:t>
            </a:r>
            <a:r>
              <a:rPr lang="en-US" sz="2600" i="1" dirty="0" smtClean="0">
                <a:solidFill>
                  <a:srgbClr val="FFC000"/>
                </a:solidFill>
              </a:rPr>
              <a:t>eschatology </a:t>
            </a:r>
            <a:r>
              <a:rPr lang="en-US" sz="2600" dirty="0" smtClean="0"/>
              <a:t>brings to life vast portions of the Bible – whole chapters and even books, both OT and NT – that otherwise will seem both obscure and irrelevant.</a:t>
            </a:r>
          </a:p>
          <a:p>
            <a:r>
              <a:rPr lang="en-US" sz="2600" dirty="0" smtClean="0">
                <a:solidFill>
                  <a:srgbClr val="FFC000"/>
                </a:solidFill>
              </a:rPr>
              <a:t>The belief in a Pre-Tribulation Rapture </a:t>
            </a:r>
            <a:r>
              <a:rPr lang="en-US" sz="2600" dirty="0" smtClean="0"/>
              <a:t>means that we, like the earliest Christians, can constantly live life in the blessed hope and expectation of Christ’s return.</a:t>
            </a:r>
          </a:p>
        </p:txBody>
      </p:sp>
    </p:spTree>
    <p:extLst>
      <p:ext uri="{BB962C8B-B14F-4D97-AF65-F5344CB8AC3E}">
        <p14:creationId xmlns:p14="http://schemas.microsoft.com/office/powerpoint/2010/main" val="131344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609600" y="838200"/>
            <a:ext cx="7924800" cy="4876800"/>
          </a:xfrm>
        </p:spPr>
        <p:txBody>
          <a:bodyPr>
            <a:noAutofit/>
          </a:bodyPr>
          <a:lstStyle/>
          <a:p>
            <a:pPr marL="0" indent="0">
              <a:buNone/>
            </a:pPr>
            <a:r>
              <a:rPr lang="en-US" sz="3200" b="1" i="1" dirty="0">
                <a:solidFill>
                  <a:srgbClr val="FFC000"/>
                </a:solidFill>
              </a:rPr>
              <a:t>Maranatha!</a:t>
            </a:r>
            <a:r>
              <a:rPr lang="en-US" sz="3200" dirty="0"/>
              <a:t/>
            </a:r>
            <a:br>
              <a:rPr lang="en-US" sz="3200" dirty="0"/>
            </a:br>
            <a:r>
              <a:rPr lang="en-US" sz="3200" dirty="0"/>
              <a:t>Or “O Lord, Come!” (1 </a:t>
            </a:r>
            <a:r>
              <a:rPr lang="en-US" sz="3200" dirty="0" err="1"/>
              <a:t>Cor</a:t>
            </a:r>
            <a:r>
              <a:rPr lang="en-US" sz="3200" dirty="0"/>
              <a:t> 16:22)</a:t>
            </a:r>
          </a:p>
          <a:p>
            <a:pPr marL="0" indent="0">
              <a:buNone/>
            </a:pPr>
            <a:endParaRPr lang="en-US" sz="3200" dirty="0"/>
          </a:p>
          <a:p>
            <a:pPr marL="0" indent="0">
              <a:buNone/>
            </a:pPr>
            <a:r>
              <a:rPr lang="en-US" sz="3200" i="1" dirty="0"/>
              <a:t>He who testifies to these things says, “Surely I am coming soon.” Amen. </a:t>
            </a:r>
            <a:r>
              <a:rPr lang="en-US" sz="3200" b="1" i="1" dirty="0">
                <a:solidFill>
                  <a:srgbClr val="FFC000"/>
                </a:solidFill>
              </a:rPr>
              <a:t>Come, Lord Jesus! </a:t>
            </a:r>
          </a:p>
          <a:p>
            <a:pPr marL="0" indent="0">
              <a:buNone/>
            </a:pPr>
            <a:r>
              <a:rPr lang="en-US" sz="3200" i="1" dirty="0"/>
              <a:t>The grace of the Lord Jesus be with all. Amen.  (Revelation 22:20-21 ESV )</a:t>
            </a:r>
          </a:p>
        </p:txBody>
      </p:sp>
    </p:spTree>
    <p:extLst>
      <p:ext uri="{BB962C8B-B14F-4D97-AF65-F5344CB8AC3E}">
        <p14:creationId xmlns:p14="http://schemas.microsoft.com/office/powerpoint/2010/main" val="816296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sz="quarter" idx="13"/>
          </p:nvPr>
        </p:nvSpPr>
        <p:spPr/>
        <p:txBody>
          <a:bodyPr>
            <a:normAutofit/>
          </a:bodyPr>
          <a:lstStyle/>
          <a:p>
            <a:r>
              <a:rPr lang="en-US" sz="2800" i="1" dirty="0" smtClean="0"/>
              <a:t>The ESV Study Bible</a:t>
            </a:r>
          </a:p>
          <a:p>
            <a:r>
              <a:rPr lang="en-US" sz="2800" dirty="0" smtClean="0"/>
              <a:t>Thomas </a:t>
            </a:r>
            <a:r>
              <a:rPr lang="en-US" sz="2800" dirty="0"/>
              <a:t>Ice, </a:t>
            </a:r>
            <a:r>
              <a:rPr lang="en-US" sz="2800" i="1" dirty="0"/>
              <a:t>A Brief History of the Rapture</a:t>
            </a:r>
            <a:r>
              <a:rPr lang="en-US" sz="2800" i="1" dirty="0" smtClean="0"/>
              <a:t>.</a:t>
            </a:r>
          </a:p>
          <a:p>
            <a:r>
              <a:rPr lang="en-US" sz="2800" dirty="0"/>
              <a:t>Paul </a:t>
            </a:r>
            <a:r>
              <a:rPr lang="en-US" sz="2800" dirty="0" smtClean="0"/>
              <a:t>D. Feinberg in </a:t>
            </a:r>
            <a:r>
              <a:rPr lang="en-US" sz="2800" i="1" dirty="0" smtClean="0"/>
              <a:t>Three Views on the Rapture, </a:t>
            </a:r>
            <a:r>
              <a:rPr lang="en-US" sz="2800" dirty="0" smtClean="0"/>
              <a:t>Gleason Archer, ed. (on Google Books)</a:t>
            </a:r>
          </a:p>
          <a:p>
            <a:r>
              <a:rPr lang="en-US" sz="2800" dirty="0" smtClean="0"/>
              <a:t>Paul D. Feinberg, </a:t>
            </a:r>
            <a:r>
              <a:rPr lang="en-US" sz="2800" i="1" dirty="0" smtClean="0"/>
              <a:t>Dispensationalism and the Rapture</a:t>
            </a:r>
            <a:endParaRPr lang="en-US" sz="2800" dirty="0"/>
          </a:p>
          <a:p>
            <a:r>
              <a:rPr lang="en-US" sz="2800" dirty="0" smtClean="0"/>
              <a:t>Wayne </a:t>
            </a:r>
            <a:r>
              <a:rPr lang="en-US" sz="2800" dirty="0" err="1" smtClean="0"/>
              <a:t>Grudem</a:t>
            </a:r>
            <a:r>
              <a:rPr lang="en-US" sz="2800" dirty="0" smtClean="0"/>
              <a:t>, </a:t>
            </a:r>
            <a:r>
              <a:rPr lang="en-US" sz="2800" i="1" dirty="0" smtClean="0"/>
              <a:t>Systematic Theology</a:t>
            </a:r>
          </a:p>
          <a:p>
            <a:r>
              <a:rPr lang="en-US" sz="2800" dirty="0" smtClean="0"/>
              <a:t>Charles C. Ryrie</a:t>
            </a:r>
            <a:r>
              <a:rPr lang="en-US" sz="2800" i="1" dirty="0" smtClean="0"/>
              <a:t>, Basic Theology</a:t>
            </a:r>
          </a:p>
          <a:p>
            <a:endParaRPr lang="en-US" sz="2800" dirty="0"/>
          </a:p>
        </p:txBody>
      </p:sp>
    </p:spTree>
    <p:extLst>
      <p:ext uri="{BB962C8B-B14F-4D97-AF65-F5344CB8AC3E}">
        <p14:creationId xmlns:p14="http://schemas.microsoft.com/office/powerpoint/2010/main" val="116919285"/>
      </p:ext>
    </p:extLst>
  </p:cSld>
  <p:clrMapOvr>
    <a:masterClrMapping/>
  </p:clrMapOvr>
  <p:timing>
    <p:tnLst>
      <p:par>
        <p:cTn id="1" dur="indefinite" restart="never" nodeType="tmRoot"/>
      </p:par>
    </p:tnLst>
  </p:timing>
</p:sld>
</file>

<file path=ppt/theme/theme1.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607</TotalTime>
  <Words>2251</Words>
  <Application>Microsoft Office PowerPoint</Application>
  <PresentationFormat>On-screen Show (4:3)</PresentationFormat>
  <Paragraphs>163</Paragraphs>
  <Slides>31</Slides>
  <Notes>31</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Horizon</vt:lpstr>
      <vt:lpstr>The Pre-Tribulation Rapture</vt:lpstr>
      <vt:lpstr>The Pre-Tribulation Rapture One more Look: Introduction</vt:lpstr>
      <vt:lpstr>The Pre-Tribulation Rapture One more Look: Introduction</vt:lpstr>
      <vt:lpstr>The Pre-Tribulation Rapture One more Look: Introduction</vt:lpstr>
      <vt:lpstr>The Main Events of End Times Prophecy</vt:lpstr>
      <vt:lpstr>The Main Features of Our Interpretive approach to Prophetic passages</vt:lpstr>
      <vt:lpstr>Making a distinction between Israel and the Church.</vt:lpstr>
      <vt:lpstr>Making a distinction between Israel and the Church.</vt:lpstr>
      <vt:lpstr>Making a distinction between Israel and the Church.</vt:lpstr>
      <vt:lpstr>Making a distinction between Israel and the Church.</vt:lpstr>
      <vt:lpstr>Making a distinction between Israel and the Church.</vt:lpstr>
      <vt:lpstr>Making a distinction between Israel and the Church.</vt:lpstr>
      <vt:lpstr>Making a distinction between Israel and the Church.</vt:lpstr>
      <vt:lpstr>Some Reasonable Objections to a  Pre-Tribulational View of the Rapture and some answers</vt:lpstr>
      <vt:lpstr>Reasonable Objections</vt:lpstr>
      <vt:lpstr>A Pre-Tribulation Rapture is unrealistic or escapist.</vt:lpstr>
      <vt:lpstr>A Pre-Tribulation Rapture is unrealistic or escapist.</vt:lpstr>
      <vt:lpstr>A Pre-Tribulation Rapture is unrealistic or escapist.</vt:lpstr>
      <vt:lpstr>The Bible presents not two, but one future coming of Christ.</vt:lpstr>
      <vt:lpstr>The rapture is a New idea not seen before the 1800s.</vt:lpstr>
      <vt:lpstr>The rapture is a New idea not seen before the 1800s.</vt:lpstr>
      <vt:lpstr>The rapture is a New idea not seen before the 1800s.</vt:lpstr>
      <vt:lpstr>The rapture is a New idea not seen before the 1800s.</vt:lpstr>
      <vt:lpstr>The rapture is a New idea not seen before the 1800s.</vt:lpstr>
      <vt:lpstr>The rapture is a New idea not seen before the 1800s.</vt:lpstr>
      <vt:lpstr>The rapture is a New idea not seen before the 1800s.</vt:lpstr>
      <vt:lpstr>The rapture is a New idea not seen before the 1800s.</vt:lpstr>
      <vt:lpstr>The rapture is a New idea not seen before the 1800s.</vt:lpstr>
      <vt:lpstr>In conclusion:</vt:lpstr>
      <vt:lpstr>PowerPoint Presentation</vt:lpstr>
      <vt:lpstr>Resources: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Pre-Tribulation Rapture</dc:title>
  <dc:creator>Dave</dc:creator>
  <cp:lastModifiedBy>David Kosobucki</cp:lastModifiedBy>
  <cp:revision>48</cp:revision>
  <dcterms:created xsi:type="dcterms:W3CDTF">2006-08-16T00:00:00Z</dcterms:created>
  <dcterms:modified xsi:type="dcterms:W3CDTF">2011-05-29T12:31:19Z</dcterms:modified>
</cp:coreProperties>
</file>